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60" r:id="rId5"/>
    <p:sldId id="263" r:id="rId6"/>
    <p:sldId id="259" r:id="rId7"/>
    <p:sldId id="261" r:id="rId8"/>
    <p:sldId id="262" r:id="rId9"/>
    <p:sldId id="264" r:id="rId10"/>
    <p:sldId id="267" r:id="rId11"/>
    <p:sldId id="268" r:id="rId12"/>
    <p:sldId id="265" r:id="rId13"/>
    <p:sldId id="266" r:id="rId14"/>
    <p:sldId id="269" r:id="rId15"/>
    <p:sldId id="270" r:id="rId16"/>
    <p:sldId id="271" r:id="rId17"/>
    <p:sldId id="296" r:id="rId18"/>
    <p:sldId id="272" r:id="rId19"/>
    <p:sldId id="298" r:id="rId20"/>
    <p:sldId id="273" r:id="rId21"/>
    <p:sldId id="275" r:id="rId22"/>
    <p:sldId id="276" r:id="rId23"/>
    <p:sldId id="277" r:id="rId24"/>
    <p:sldId id="279" r:id="rId25"/>
    <p:sldId id="278" r:id="rId26"/>
    <p:sldId id="291" r:id="rId27"/>
    <p:sldId id="280" r:id="rId28"/>
    <p:sldId id="281" r:id="rId29"/>
    <p:sldId id="282" r:id="rId30"/>
    <p:sldId id="284" r:id="rId31"/>
    <p:sldId id="283" r:id="rId32"/>
    <p:sldId id="285" r:id="rId33"/>
    <p:sldId id="286" r:id="rId34"/>
    <p:sldId id="287" r:id="rId35"/>
    <p:sldId id="288" r:id="rId36"/>
    <p:sldId id="289" r:id="rId37"/>
    <p:sldId id="290" r:id="rId38"/>
    <p:sldId id="292" r:id="rId39"/>
    <p:sldId id="297" r:id="rId40"/>
    <p:sldId id="293" r:id="rId41"/>
    <p:sldId id="295" r:id="rId42"/>
    <p:sldId id="294" r:id="rId43"/>
  </p:sldIdLst>
  <p:sldSz cx="9144000" cy="5143500" type="screen16x9"/>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C461F5-F3D3-40F3-B1EA-E97FDD93AF22}" type="doc">
      <dgm:prSet loTypeId="urn:microsoft.com/office/officeart/2005/8/layout/process1" loCatId="process" qsTypeId="urn:microsoft.com/office/officeart/2005/8/quickstyle/simple1" qsCatId="simple" csTypeId="urn:microsoft.com/office/officeart/2005/8/colors/accent1_2" csCatId="accent1" phldr="1"/>
      <dgm:spPr/>
    </dgm:pt>
    <dgm:pt modelId="{01CE6594-04FB-4166-898E-AAF9CD4F80B7}">
      <dgm:prSet phldrT="[テキスト]" custT="1"/>
      <dgm:spPr/>
      <dgm:t>
        <a:bodyPr/>
        <a:lstStyle/>
        <a:p>
          <a:r>
            <a:rPr kumimoji="1" lang="en-US" altLang="ja-JP" sz="1400" b="0" dirty="0">
              <a:latin typeface="Yu Gothic Medium" panose="020B0500000000000000" pitchFamily="50" charset="-128"/>
              <a:ea typeface="Yu Gothic Medium" panose="020B0500000000000000" pitchFamily="50" charset="-128"/>
            </a:rPr>
            <a:t>『</a:t>
          </a:r>
          <a:r>
            <a:rPr kumimoji="1" lang="ja-JP" altLang="en-US" sz="1400" b="0" dirty="0">
              <a:latin typeface="Yu Gothic Medium" panose="020B0500000000000000" pitchFamily="50" charset="-128"/>
              <a:ea typeface="Yu Gothic Medium" panose="020B0500000000000000" pitchFamily="50" charset="-128"/>
            </a:rPr>
            <a:t>留学</a:t>
          </a:r>
          <a:r>
            <a:rPr kumimoji="1" lang="en-US" altLang="ja-JP" sz="1400" b="0" dirty="0">
              <a:latin typeface="Yu Gothic Medium" panose="020B0500000000000000" pitchFamily="50" charset="-128"/>
              <a:ea typeface="Yu Gothic Medium" panose="020B0500000000000000" pitchFamily="50" charset="-128"/>
            </a:rPr>
            <a:t>』</a:t>
          </a:r>
          <a:r>
            <a:rPr kumimoji="1" lang="ja-JP" altLang="en-US" sz="1400" b="0" dirty="0">
              <a:latin typeface="Yu Gothic Medium" panose="020B0500000000000000" pitchFamily="50" charset="-128"/>
              <a:ea typeface="Yu Gothic Medium" panose="020B0500000000000000" pitchFamily="50" charset="-128"/>
            </a:rPr>
            <a:t>から</a:t>
          </a:r>
          <a:br>
            <a:rPr kumimoji="1" lang="en-US" altLang="ja-JP" sz="1400" b="0" dirty="0">
              <a:latin typeface="Yu Gothic Medium" panose="020B0500000000000000" pitchFamily="50" charset="-128"/>
              <a:ea typeface="Yu Gothic Medium" panose="020B0500000000000000" pitchFamily="50" charset="-128"/>
            </a:rPr>
          </a:br>
          <a:r>
            <a:rPr kumimoji="1" lang="en-US" altLang="ja-JP" sz="1400" b="0" dirty="0">
              <a:latin typeface="Yu Gothic Medium" panose="020B0500000000000000" pitchFamily="50" charset="-128"/>
              <a:ea typeface="Yu Gothic Medium" panose="020B0500000000000000" pitchFamily="50" charset="-128"/>
            </a:rPr>
            <a:t>『</a:t>
          </a:r>
          <a:r>
            <a:rPr kumimoji="1" lang="ja-JP" altLang="en-US" sz="1400" b="0" dirty="0">
              <a:latin typeface="Yu Gothic Medium" panose="020B0500000000000000" pitchFamily="50" charset="-128"/>
              <a:ea typeface="Yu Gothic Medium" panose="020B0500000000000000" pitchFamily="50" charset="-128"/>
            </a:rPr>
            <a:t>特定活動</a:t>
          </a:r>
          <a:r>
            <a:rPr kumimoji="1" lang="en-US" altLang="ja-JP" sz="1400" b="0" dirty="0">
              <a:latin typeface="Yu Gothic Medium" panose="020B0500000000000000" pitchFamily="50" charset="-128"/>
              <a:ea typeface="Yu Gothic Medium" panose="020B0500000000000000" pitchFamily="50" charset="-128"/>
            </a:rPr>
            <a:t>』</a:t>
          </a:r>
          <a:r>
            <a:rPr kumimoji="1" lang="ja-JP" altLang="en-US" sz="1400" b="0" dirty="0">
              <a:latin typeface="Yu Gothic Medium" panose="020B0500000000000000" pitchFamily="50" charset="-128"/>
              <a:ea typeface="Yu Gothic Medium" panose="020B0500000000000000" pitchFamily="50" charset="-128"/>
            </a:rPr>
            <a:t>へ</a:t>
          </a:r>
          <a:br>
            <a:rPr kumimoji="1" lang="en-US" altLang="ja-JP" sz="1400" b="0" dirty="0">
              <a:latin typeface="Yu Gothic Medium" panose="020B0500000000000000" pitchFamily="50" charset="-128"/>
              <a:ea typeface="Yu Gothic Medium" panose="020B0500000000000000" pitchFamily="50" charset="-128"/>
            </a:rPr>
          </a:br>
          <a:r>
            <a:rPr kumimoji="1" lang="ja-JP" altLang="en-US" sz="1400" b="0" dirty="0">
              <a:latin typeface="Yu Gothic Medium" panose="020B0500000000000000" pitchFamily="50" charset="-128"/>
              <a:ea typeface="Yu Gothic Medium" panose="020B0500000000000000" pitchFamily="50" charset="-128"/>
            </a:rPr>
            <a:t>在留資格を変更</a:t>
          </a:r>
        </a:p>
      </dgm:t>
    </dgm:pt>
    <dgm:pt modelId="{8032C7FD-DB68-4C11-9156-E1826A1C02D6}" type="parTrans" cxnId="{A1C6B62A-4F83-4F2B-9DDE-0FEE01706BCA}">
      <dgm:prSet/>
      <dgm:spPr/>
      <dgm:t>
        <a:bodyPr/>
        <a:lstStyle/>
        <a:p>
          <a:endParaRPr kumimoji="1" lang="ja-JP" altLang="en-US" b="0">
            <a:latin typeface="Yu Gothic Medium" panose="020B0500000000000000" pitchFamily="50" charset="-128"/>
            <a:ea typeface="Yu Gothic Medium" panose="020B0500000000000000" pitchFamily="50" charset="-128"/>
          </a:endParaRPr>
        </a:p>
      </dgm:t>
    </dgm:pt>
    <dgm:pt modelId="{77D55FFF-A33C-48C5-94C4-25E43D6666C0}" type="sibTrans" cxnId="{A1C6B62A-4F83-4F2B-9DDE-0FEE01706BCA}">
      <dgm:prSet/>
      <dgm:spPr/>
      <dgm:t>
        <a:bodyPr/>
        <a:lstStyle/>
        <a:p>
          <a:endParaRPr kumimoji="1" lang="ja-JP" altLang="en-US" b="0">
            <a:latin typeface="Yu Gothic Medium" panose="020B0500000000000000" pitchFamily="50" charset="-128"/>
            <a:ea typeface="Yu Gothic Medium" panose="020B0500000000000000" pitchFamily="50" charset="-128"/>
          </a:endParaRPr>
        </a:p>
      </dgm:t>
    </dgm:pt>
    <dgm:pt modelId="{0957A892-470E-40A5-AD44-E67E0608F41A}">
      <dgm:prSet phldrT="[テキスト]" custT="1"/>
      <dgm:spPr/>
      <dgm:t>
        <a:bodyPr/>
        <a:lstStyle/>
        <a:p>
          <a:r>
            <a:rPr kumimoji="1" lang="en-US" altLang="ja-JP" sz="1400" b="0" dirty="0">
              <a:latin typeface="Yu Gothic Medium" panose="020B0500000000000000" pitchFamily="50" charset="-128"/>
              <a:ea typeface="Yu Gothic Medium" panose="020B0500000000000000" pitchFamily="50" charset="-128"/>
            </a:rPr>
            <a:t>『</a:t>
          </a:r>
          <a:r>
            <a:rPr kumimoji="1" lang="ja-JP" altLang="en-US" sz="1400" b="0" dirty="0">
              <a:latin typeface="Yu Gothic Medium" panose="020B0500000000000000" pitchFamily="50" charset="-128"/>
              <a:ea typeface="Yu Gothic Medium" panose="020B0500000000000000" pitchFamily="50" charset="-128"/>
            </a:rPr>
            <a:t>特定活動</a:t>
          </a:r>
          <a:r>
            <a:rPr kumimoji="1" lang="en-US" altLang="ja-JP" sz="1400" b="0" dirty="0">
              <a:latin typeface="Yu Gothic Medium" panose="020B0500000000000000" pitchFamily="50" charset="-128"/>
              <a:ea typeface="Yu Gothic Medium" panose="020B0500000000000000" pitchFamily="50" charset="-128"/>
            </a:rPr>
            <a:t>』</a:t>
          </a:r>
          <a:br>
            <a:rPr kumimoji="1" lang="en-US" altLang="ja-JP" sz="1400" b="0" dirty="0">
              <a:latin typeface="Yu Gothic Medium" panose="020B0500000000000000" pitchFamily="50" charset="-128"/>
              <a:ea typeface="Yu Gothic Medium" panose="020B0500000000000000" pitchFamily="50" charset="-128"/>
            </a:rPr>
          </a:br>
          <a:r>
            <a:rPr kumimoji="1" lang="ja-JP" altLang="en-US" sz="1400" b="0" dirty="0">
              <a:latin typeface="Yu Gothic Medium" panose="020B0500000000000000" pitchFamily="50" charset="-128"/>
              <a:ea typeface="Yu Gothic Medium" panose="020B0500000000000000" pitchFamily="50" charset="-128"/>
            </a:rPr>
            <a:t>在留期限：</a:t>
          </a:r>
          <a:r>
            <a:rPr kumimoji="1" lang="en-US" altLang="ja-JP" sz="1400" b="0" dirty="0">
              <a:latin typeface="Yu Gothic Medium" panose="020B0500000000000000" pitchFamily="50" charset="-128"/>
              <a:ea typeface="Yu Gothic Medium" panose="020B0500000000000000" pitchFamily="50" charset="-128"/>
            </a:rPr>
            <a:t>6</a:t>
          </a:r>
          <a:r>
            <a:rPr kumimoji="1" lang="ja-JP" altLang="en-US" sz="1400" b="0" dirty="0">
              <a:latin typeface="Yu Gothic Medium" panose="020B0500000000000000" pitchFamily="50" charset="-128"/>
              <a:ea typeface="Yu Gothic Medium" panose="020B0500000000000000" pitchFamily="50" charset="-128"/>
            </a:rPr>
            <a:t>か月</a:t>
          </a:r>
        </a:p>
      </dgm:t>
    </dgm:pt>
    <dgm:pt modelId="{81213871-B4FA-4783-A6F9-1DD56989D0D5}" type="parTrans" cxnId="{B02A8447-8D07-4935-AA6B-637E7AFA5B75}">
      <dgm:prSet/>
      <dgm:spPr/>
      <dgm:t>
        <a:bodyPr/>
        <a:lstStyle/>
        <a:p>
          <a:endParaRPr kumimoji="1" lang="ja-JP" altLang="en-US" b="0">
            <a:latin typeface="Yu Gothic Medium" panose="020B0500000000000000" pitchFamily="50" charset="-128"/>
            <a:ea typeface="Yu Gothic Medium" panose="020B0500000000000000" pitchFamily="50" charset="-128"/>
          </a:endParaRPr>
        </a:p>
      </dgm:t>
    </dgm:pt>
    <dgm:pt modelId="{BF4EF490-5EB5-4545-AC31-011F1B806883}" type="sibTrans" cxnId="{B02A8447-8D07-4935-AA6B-637E7AFA5B75}">
      <dgm:prSet/>
      <dgm:spPr/>
      <dgm:t>
        <a:bodyPr/>
        <a:lstStyle/>
        <a:p>
          <a:endParaRPr kumimoji="1" lang="ja-JP" altLang="en-US" b="0">
            <a:latin typeface="Yu Gothic Medium" panose="020B0500000000000000" pitchFamily="50" charset="-128"/>
            <a:ea typeface="Yu Gothic Medium" panose="020B0500000000000000" pitchFamily="50" charset="-128"/>
          </a:endParaRPr>
        </a:p>
      </dgm:t>
    </dgm:pt>
    <dgm:pt modelId="{1E4997CF-EF51-4338-A057-717AE03CF42D}">
      <dgm:prSet phldrT="[テキスト]" custT="1"/>
      <dgm:spPr/>
      <dgm:t>
        <a:bodyPr/>
        <a:lstStyle/>
        <a:p>
          <a:r>
            <a:rPr kumimoji="1" lang="en-US" altLang="ja-JP" sz="1400" b="0" dirty="0">
              <a:latin typeface="Yu Gothic Medium" panose="020B0500000000000000" pitchFamily="50" charset="-128"/>
              <a:ea typeface="Yu Gothic Medium" panose="020B0500000000000000" pitchFamily="50" charset="-128"/>
            </a:rPr>
            <a:t>『</a:t>
          </a:r>
          <a:r>
            <a:rPr kumimoji="1" lang="ja-JP" altLang="en-US" sz="1400" b="0" dirty="0">
              <a:latin typeface="Yu Gothic Medium" panose="020B0500000000000000" pitchFamily="50" charset="-128"/>
              <a:ea typeface="Yu Gothic Medium" panose="020B0500000000000000" pitchFamily="50" charset="-128"/>
            </a:rPr>
            <a:t>特定活動</a:t>
          </a:r>
          <a:r>
            <a:rPr kumimoji="1" lang="en-US" altLang="ja-JP" sz="1400" b="0" dirty="0">
              <a:latin typeface="Yu Gothic Medium" panose="020B0500000000000000" pitchFamily="50" charset="-128"/>
              <a:ea typeface="Yu Gothic Medium" panose="020B0500000000000000" pitchFamily="50" charset="-128"/>
            </a:rPr>
            <a:t>』</a:t>
          </a:r>
          <a:r>
            <a:rPr kumimoji="1" lang="ja-JP" altLang="en-US" sz="1400" b="0" dirty="0">
              <a:latin typeface="Yu Gothic Medium" panose="020B0500000000000000" pitchFamily="50" charset="-128"/>
              <a:ea typeface="Yu Gothic Medium" panose="020B0500000000000000" pitchFamily="50" charset="-128"/>
            </a:rPr>
            <a:t>の</a:t>
          </a:r>
          <a:br>
            <a:rPr kumimoji="1" lang="en-US" altLang="ja-JP" sz="1400" b="0" dirty="0">
              <a:latin typeface="Yu Gothic Medium" panose="020B0500000000000000" pitchFamily="50" charset="-128"/>
              <a:ea typeface="Yu Gothic Medium" panose="020B0500000000000000" pitchFamily="50" charset="-128"/>
            </a:rPr>
          </a:br>
          <a:r>
            <a:rPr kumimoji="1" lang="ja-JP" altLang="en-US" sz="1400" b="0" dirty="0">
              <a:latin typeface="Yu Gothic Medium" panose="020B0500000000000000" pitchFamily="50" charset="-128"/>
              <a:ea typeface="Yu Gothic Medium" panose="020B0500000000000000" pitchFamily="50" charset="-128"/>
            </a:rPr>
            <a:t>在留期限を更新</a:t>
          </a:r>
          <a:br>
            <a:rPr kumimoji="1" lang="en-US" altLang="ja-JP" sz="1400" b="0" dirty="0">
              <a:latin typeface="Yu Gothic Medium" panose="020B0500000000000000" pitchFamily="50" charset="-128"/>
              <a:ea typeface="Yu Gothic Medium" panose="020B0500000000000000" pitchFamily="50" charset="-128"/>
            </a:rPr>
          </a:br>
          <a:r>
            <a:rPr kumimoji="1" lang="ja-JP" altLang="en-US" sz="1400" b="0" dirty="0">
              <a:latin typeface="Yu Gothic Medium" panose="020B0500000000000000" pitchFamily="50" charset="-128"/>
              <a:ea typeface="Yu Gothic Medium" panose="020B0500000000000000" pitchFamily="50" charset="-128"/>
            </a:rPr>
            <a:t>在留期限：</a:t>
          </a:r>
          <a:r>
            <a:rPr kumimoji="1" lang="en-US" altLang="ja-JP" sz="1400" b="0" dirty="0">
              <a:latin typeface="Yu Gothic Medium" panose="020B0500000000000000" pitchFamily="50" charset="-128"/>
              <a:ea typeface="Yu Gothic Medium" panose="020B0500000000000000" pitchFamily="50" charset="-128"/>
            </a:rPr>
            <a:t>+6</a:t>
          </a:r>
          <a:r>
            <a:rPr kumimoji="1" lang="ja-JP" altLang="en-US" sz="1400" b="0" dirty="0">
              <a:latin typeface="Yu Gothic Medium" panose="020B0500000000000000" pitchFamily="50" charset="-128"/>
              <a:ea typeface="Yu Gothic Medium" panose="020B0500000000000000" pitchFamily="50" charset="-128"/>
            </a:rPr>
            <a:t>か月</a:t>
          </a:r>
        </a:p>
      </dgm:t>
    </dgm:pt>
    <dgm:pt modelId="{4D33CBA0-0927-41AD-9C8F-2A26EDF058A0}" type="parTrans" cxnId="{1FB1097A-77D5-4A69-9FD6-4AA96BBA59BC}">
      <dgm:prSet/>
      <dgm:spPr/>
      <dgm:t>
        <a:bodyPr/>
        <a:lstStyle/>
        <a:p>
          <a:endParaRPr kumimoji="1" lang="ja-JP" altLang="en-US" b="0">
            <a:latin typeface="Yu Gothic Medium" panose="020B0500000000000000" pitchFamily="50" charset="-128"/>
            <a:ea typeface="Yu Gothic Medium" panose="020B0500000000000000" pitchFamily="50" charset="-128"/>
          </a:endParaRPr>
        </a:p>
      </dgm:t>
    </dgm:pt>
    <dgm:pt modelId="{6D8FA00E-F7ED-4467-B174-CA4AC92F084C}" type="sibTrans" cxnId="{1FB1097A-77D5-4A69-9FD6-4AA96BBA59BC}">
      <dgm:prSet/>
      <dgm:spPr/>
      <dgm:t>
        <a:bodyPr/>
        <a:lstStyle/>
        <a:p>
          <a:endParaRPr kumimoji="1" lang="ja-JP" altLang="en-US" b="0">
            <a:latin typeface="Yu Gothic Medium" panose="020B0500000000000000" pitchFamily="50" charset="-128"/>
            <a:ea typeface="Yu Gothic Medium" panose="020B0500000000000000" pitchFamily="50" charset="-128"/>
          </a:endParaRPr>
        </a:p>
      </dgm:t>
    </dgm:pt>
    <dgm:pt modelId="{0558E09D-D28C-4F29-8C86-FBD36BFFEE4C}" type="pres">
      <dgm:prSet presAssocID="{2DC461F5-F3D3-40F3-B1EA-E97FDD93AF22}" presName="Name0" presStyleCnt="0">
        <dgm:presLayoutVars>
          <dgm:dir/>
          <dgm:resizeHandles val="exact"/>
        </dgm:presLayoutVars>
      </dgm:prSet>
      <dgm:spPr/>
    </dgm:pt>
    <dgm:pt modelId="{09724007-354E-446B-BFE7-8B8A4262062E}" type="pres">
      <dgm:prSet presAssocID="{01CE6594-04FB-4166-898E-AAF9CD4F80B7}" presName="node" presStyleLbl="node1" presStyleIdx="0" presStyleCnt="3">
        <dgm:presLayoutVars>
          <dgm:bulletEnabled val="1"/>
        </dgm:presLayoutVars>
      </dgm:prSet>
      <dgm:spPr/>
    </dgm:pt>
    <dgm:pt modelId="{62DB3C9B-2F60-4C47-BF43-1DB6976E5BF6}" type="pres">
      <dgm:prSet presAssocID="{77D55FFF-A33C-48C5-94C4-25E43D6666C0}" presName="sibTrans" presStyleLbl="sibTrans2D1" presStyleIdx="0" presStyleCnt="2"/>
      <dgm:spPr/>
    </dgm:pt>
    <dgm:pt modelId="{452E932B-D9CE-4D80-9E05-D1E0CA6B7D84}" type="pres">
      <dgm:prSet presAssocID="{77D55FFF-A33C-48C5-94C4-25E43D6666C0}" presName="connectorText" presStyleLbl="sibTrans2D1" presStyleIdx="0" presStyleCnt="2"/>
      <dgm:spPr/>
    </dgm:pt>
    <dgm:pt modelId="{C3128814-62FE-45AB-970A-4669B07E9500}" type="pres">
      <dgm:prSet presAssocID="{0957A892-470E-40A5-AD44-E67E0608F41A}" presName="node" presStyleLbl="node1" presStyleIdx="1" presStyleCnt="3">
        <dgm:presLayoutVars>
          <dgm:bulletEnabled val="1"/>
        </dgm:presLayoutVars>
      </dgm:prSet>
      <dgm:spPr/>
    </dgm:pt>
    <dgm:pt modelId="{E2467B79-7930-49F3-B5A1-324287D1FD4F}" type="pres">
      <dgm:prSet presAssocID="{BF4EF490-5EB5-4545-AC31-011F1B806883}" presName="sibTrans" presStyleLbl="sibTrans2D1" presStyleIdx="1" presStyleCnt="2"/>
      <dgm:spPr/>
    </dgm:pt>
    <dgm:pt modelId="{CB20FD2D-2C98-4A06-92FE-30E140D9186B}" type="pres">
      <dgm:prSet presAssocID="{BF4EF490-5EB5-4545-AC31-011F1B806883}" presName="connectorText" presStyleLbl="sibTrans2D1" presStyleIdx="1" presStyleCnt="2"/>
      <dgm:spPr/>
    </dgm:pt>
    <dgm:pt modelId="{B1C7BB51-4074-4F2E-9458-420025938203}" type="pres">
      <dgm:prSet presAssocID="{1E4997CF-EF51-4338-A057-717AE03CF42D}" presName="node" presStyleLbl="node1" presStyleIdx="2" presStyleCnt="3">
        <dgm:presLayoutVars>
          <dgm:bulletEnabled val="1"/>
        </dgm:presLayoutVars>
      </dgm:prSet>
      <dgm:spPr/>
    </dgm:pt>
  </dgm:ptLst>
  <dgm:cxnLst>
    <dgm:cxn modelId="{80F4E600-52E4-4B21-B3B1-F5FEAC15954B}" type="presOf" srcId="{77D55FFF-A33C-48C5-94C4-25E43D6666C0}" destId="{452E932B-D9CE-4D80-9E05-D1E0CA6B7D84}" srcOrd="1" destOrd="0" presId="urn:microsoft.com/office/officeart/2005/8/layout/process1"/>
    <dgm:cxn modelId="{E2D1530A-EAB9-49B8-AE0D-4337350AEA69}" type="presOf" srcId="{77D55FFF-A33C-48C5-94C4-25E43D6666C0}" destId="{62DB3C9B-2F60-4C47-BF43-1DB6976E5BF6}" srcOrd="0" destOrd="0" presId="urn:microsoft.com/office/officeart/2005/8/layout/process1"/>
    <dgm:cxn modelId="{E4E9ED27-8691-4F94-B289-C5A30818F3DF}" type="presOf" srcId="{0957A892-470E-40A5-AD44-E67E0608F41A}" destId="{C3128814-62FE-45AB-970A-4669B07E9500}" srcOrd="0" destOrd="0" presId="urn:microsoft.com/office/officeart/2005/8/layout/process1"/>
    <dgm:cxn modelId="{A1C6B62A-4F83-4F2B-9DDE-0FEE01706BCA}" srcId="{2DC461F5-F3D3-40F3-B1EA-E97FDD93AF22}" destId="{01CE6594-04FB-4166-898E-AAF9CD4F80B7}" srcOrd="0" destOrd="0" parTransId="{8032C7FD-DB68-4C11-9156-E1826A1C02D6}" sibTransId="{77D55FFF-A33C-48C5-94C4-25E43D6666C0}"/>
    <dgm:cxn modelId="{B02A8447-8D07-4935-AA6B-637E7AFA5B75}" srcId="{2DC461F5-F3D3-40F3-B1EA-E97FDD93AF22}" destId="{0957A892-470E-40A5-AD44-E67E0608F41A}" srcOrd="1" destOrd="0" parTransId="{81213871-B4FA-4783-A6F9-1DD56989D0D5}" sibTransId="{BF4EF490-5EB5-4545-AC31-011F1B806883}"/>
    <dgm:cxn modelId="{1402F268-CC61-4D88-B249-614DB2E8CEC6}" type="presOf" srcId="{BF4EF490-5EB5-4545-AC31-011F1B806883}" destId="{E2467B79-7930-49F3-B5A1-324287D1FD4F}" srcOrd="0" destOrd="0" presId="urn:microsoft.com/office/officeart/2005/8/layout/process1"/>
    <dgm:cxn modelId="{1FB1097A-77D5-4A69-9FD6-4AA96BBA59BC}" srcId="{2DC461F5-F3D3-40F3-B1EA-E97FDD93AF22}" destId="{1E4997CF-EF51-4338-A057-717AE03CF42D}" srcOrd="2" destOrd="0" parTransId="{4D33CBA0-0927-41AD-9C8F-2A26EDF058A0}" sibTransId="{6D8FA00E-F7ED-4467-B174-CA4AC92F084C}"/>
    <dgm:cxn modelId="{AEBB858F-6B7A-4545-A4FA-8D5298CB70C0}" type="presOf" srcId="{1E4997CF-EF51-4338-A057-717AE03CF42D}" destId="{B1C7BB51-4074-4F2E-9458-420025938203}" srcOrd="0" destOrd="0" presId="urn:microsoft.com/office/officeart/2005/8/layout/process1"/>
    <dgm:cxn modelId="{F92557BA-68FB-4E2E-A351-4832461B4330}" type="presOf" srcId="{2DC461F5-F3D3-40F3-B1EA-E97FDD93AF22}" destId="{0558E09D-D28C-4F29-8C86-FBD36BFFEE4C}" srcOrd="0" destOrd="0" presId="urn:microsoft.com/office/officeart/2005/8/layout/process1"/>
    <dgm:cxn modelId="{8D6416C7-4D74-4BF4-862C-9CF2B0FD5A9E}" type="presOf" srcId="{01CE6594-04FB-4166-898E-AAF9CD4F80B7}" destId="{09724007-354E-446B-BFE7-8B8A4262062E}" srcOrd="0" destOrd="0" presId="urn:microsoft.com/office/officeart/2005/8/layout/process1"/>
    <dgm:cxn modelId="{CE74BCC9-E083-4E88-973C-9741D382A85A}" type="presOf" srcId="{BF4EF490-5EB5-4545-AC31-011F1B806883}" destId="{CB20FD2D-2C98-4A06-92FE-30E140D9186B}" srcOrd="1" destOrd="0" presId="urn:microsoft.com/office/officeart/2005/8/layout/process1"/>
    <dgm:cxn modelId="{218A94D3-DBBE-4DDE-8E6D-C2B2283102CA}" type="presParOf" srcId="{0558E09D-D28C-4F29-8C86-FBD36BFFEE4C}" destId="{09724007-354E-446B-BFE7-8B8A4262062E}" srcOrd="0" destOrd="0" presId="urn:microsoft.com/office/officeart/2005/8/layout/process1"/>
    <dgm:cxn modelId="{368019F4-849E-49C7-B411-4C2EBE698792}" type="presParOf" srcId="{0558E09D-D28C-4F29-8C86-FBD36BFFEE4C}" destId="{62DB3C9B-2F60-4C47-BF43-1DB6976E5BF6}" srcOrd="1" destOrd="0" presId="urn:microsoft.com/office/officeart/2005/8/layout/process1"/>
    <dgm:cxn modelId="{3B3EEBD5-1E4E-416F-B425-01EB1A6FD1F0}" type="presParOf" srcId="{62DB3C9B-2F60-4C47-BF43-1DB6976E5BF6}" destId="{452E932B-D9CE-4D80-9E05-D1E0CA6B7D84}" srcOrd="0" destOrd="0" presId="urn:microsoft.com/office/officeart/2005/8/layout/process1"/>
    <dgm:cxn modelId="{79D7E515-37F0-466D-9682-2FB477EC0346}" type="presParOf" srcId="{0558E09D-D28C-4F29-8C86-FBD36BFFEE4C}" destId="{C3128814-62FE-45AB-970A-4669B07E9500}" srcOrd="2" destOrd="0" presId="urn:microsoft.com/office/officeart/2005/8/layout/process1"/>
    <dgm:cxn modelId="{317B4CC0-F095-47CF-B3B6-3D505E41E4C1}" type="presParOf" srcId="{0558E09D-D28C-4F29-8C86-FBD36BFFEE4C}" destId="{E2467B79-7930-49F3-B5A1-324287D1FD4F}" srcOrd="3" destOrd="0" presId="urn:microsoft.com/office/officeart/2005/8/layout/process1"/>
    <dgm:cxn modelId="{1F78E087-3B8C-44E4-A30A-56A509A0A499}" type="presParOf" srcId="{E2467B79-7930-49F3-B5A1-324287D1FD4F}" destId="{CB20FD2D-2C98-4A06-92FE-30E140D9186B}" srcOrd="0" destOrd="0" presId="urn:microsoft.com/office/officeart/2005/8/layout/process1"/>
    <dgm:cxn modelId="{063E451A-5CE2-4C83-AC2B-5B710CFE59C8}" type="presParOf" srcId="{0558E09D-D28C-4F29-8C86-FBD36BFFEE4C}" destId="{B1C7BB51-4074-4F2E-9458-42002593820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724007-354E-446B-BFE7-8B8A4262062E}">
      <dsp:nvSpPr>
        <dsp:cNvPr id="0" name=""/>
        <dsp:cNvSpPr/>
      </dsp:nvSpPr>
      <dsp:spPr>
        <a:xfrm>
          <a:off x="6328" y="127256"/>
          <a:ext cx="1891616" cy="1134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b="0" kern="1200" dirty="0">
              <a:latin typeface="Yu Gothic Medium" panose="020B0500000000000000" pitchFamily="50" charset="-128"/>
              <a:ea typeface="Yu Gothic Medium" panose="020B0500000000000000" pitchFamily="50" charset="-128"/>
            </a:rPr>
            <a:t>『</a:t>
          </a:r>
          <a:r>
            <a:rPr kumimoji="1" lang="ja-JP" altLang="en-US" sz="1400" b="0" kern="1200" dirty="0">
              <a:latin typeface="Yu Gothic Medium" panose="020B0500000000000000" pitchFamily="50" charset="-128"/>
              <a:ea typeface="Yu Gothic Medium" panose="020B0500000000000000" pitchFamily="50" charset="-128"/>
            </a:rPr>
            <a:t>留学</a:t>
          </a:r>
          <a:r>
            <a:rPr kumimoji="1" lang="en-US" altLang="ja-JP" sz="1400" b="0" kern="1200" dirty="0">
              <a:latin typeface="Yu Gothic Medium" panose="020B0500000000000000" pitchFamily="50" charset="-128"/>
              <a:ea typeface="Yu Gothic Medium" panose="020B0500000000000000" pitchFamily="50" charset="-128"/>
            </a:rPr>
            <a:t>』</a:t>
          </a:r>
          <a:r>
            <a:rPr kumimoji="1" lang="ja-JP" altLang="en-US" sz="1400" b="0" kern="1200" dirty="0">
              <a:latin typeface="Yu Gothic Medium" panose="020B0500000000000000" pitchFamily="50" charset="-128"/>
              <a:ea typeface="Yu Gothic Medium" panose="020B0500000000000000" pitchFamily="50" charset="-128"/>
            </a:rPr>
            <a:t>から</a:t>
          </a:r>
          <a:br>
            <a:rPr kumimoji="1" lang="en-US" altLang="ja-JP" sz="1400" b="0" kern="1200" dirty="0">
              <a:latin typeface="Yu Gothic Medium" panose="020B0500000000000000" pitchFamily="50" charset="-128"/>
              <a:ea typeface="Yu Gothic Medium" panose="020B0500000000000000" pitchFamily="50" charset="-128"/>
            </a:rPr>
          </a:br>
          <a:r>
            <a:rPr kumimoji="1" lang="en-US" altLang="ja-JP" sz="1400" b="0" kern="1200" dirty="0">
              <a:latin typeface="Yu Gothic Medium" panose="020B0500000000000000" pitchFamily="50" charset="-128"/>
              <a:ea typeface="Yu Gothic Medium" panose="020B0500000000000000" pitchFamily="50" charset="-128"/>
            </a:rPr>
            <a:t>『</a:t>
          </a:r>
          <a:r>
            <a:rPr kumimoji="1" lang="ja-JP" altLang="en-US" sz="1400" b="0" kern="1200" dirty="0">
              <a:latin typeface="Yu Gothic Medium" panose="020B0500000000000000" pitchFamily="50" charset="-128"/>
              <a:ea typeface="Yu Gothic Medium" panose="020B0500000000000000" pitchFamily="50" charset="-128"/>
            </a:rPr>
            <a:t>特定活動</a:t>
          </a:r>
          <a:r>
            <a:rPr kumimoji="1" lang="en-US" altLang="ja-JP" sz="1400" b="0" kern="1200" dirty="0">
              <a:latin typeface="Yu Gothic Medium" panose="020B0500000000000000" pitchFamily="50" charset="-128"/>
              <a:ea typeface="Yu Gothic Medium" panose="020B0500000000000000" pitchFamily="50" charset="-128"/>
            </a:rPr>
            <a:t>』</a:t>
          </a:r>
          <a:r>
            <a:rPr kumimoji="1" lang="ja-JP" altLang="en-US" sz="1400" b="0" kern="1200" dirty="0">
              <a:latin typeface="Yu Gothic Medium" panose="020B0500000000000000" pitchFamily="50" charset="-128"/>
              <a:ea typeface="Yu Gothic Medium" panose="020B0500000000000000" pitchFamily="50" charset="-128"/>
            </a:rPr>
            <a:t>へ</a:t>
          </a:r>
          <a:br>
            <a:rPr kumimoji="1" lang="en-US" altLang="ja-JP" sz="1400" b="0" kern="1200" dirty="0">
              <a:latin typeface="Yu Gothic Medium" panose="020B0500000000000000" pitchFamily="50" charset="-128"/>
              <a:ea typeface="Yu Gothic Medium" panose="020B0500000000000000" pitchFamily="50" charset="-128"/>
            </a:rPr>
          </a:br>
          <a:r>
            <a:rPr kumimoji="1" lang="ja-JP" altLang="en-US" sz="1400" b="0" kern="1200" dirty="0">
              <a:latin typeface="Yu Gothic Medium" panose="020B0500000000000000" pitchFamily="50" charset="-128"/>
              <a:ea typeface="Yu Gothic Medium" panose="020B0500000000000000" pitchFamily="50" charset="-128"/>
            </a:rPr>
            <a:t>在留資格を変更</a:t>
          </a:r>
        </a:p>
      </dsp:txBody>
      <dsp:txXfrm>
        <a:off x="39570" y="160498"/>
        <a:ext cx="1825132" cy="1068485"/>
      </dsp:txXfrm>
    </dsp:sp>
    <dsp:sp modelId="{62DB3C9B-2F60-4C47-BF43-1DB6976E5BF6}">
      <dsp:nvSpPr>
        <dsp:cNvPr id="0" name=""/>
        <dsp:cNvSpPr/>
      </dsp:nvSpPr>
      <dsp:spPr>
        <a:xfrm>
          <a:off x="2087106" y="460181"/>
          <a:ext cx="401022" cy="469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b="0" kern="1200">
            <a:latin typeface="Yu Gothic Medium" panose="020B0500000000000000" pitchFamily="50" charset="-128"/>
            <a:ea typeface="Yu Gothic Medium" panose="020B0500000000000000" pitchFamily="50" charset="-128"/>
          </a:endParaRPr>
        </a:p>
      </dsp:txBody>
      <dsp:txXfrm>
        <a:off x="2087106" y="554005"/>
        <a:ext cx="280715" cy="281472"/>
      </dsp:txXfrm>
    </dsp:sp>
    <dsp:sp modelId="{C3128814-62FE-45AB-970A-4669B07E9500}">
      <dsp:nvSpPr>
        <dsp:cNvPr id="0" name=""/>
        <dsp:cNvSpPr/>
      </dsp:nvSpPr>
      <dsp:spPr>
        <a:xfrm>
          <a:off x="2654591" y="127256"/>
          <a:ext cx="1891616" cy="1134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b="0" kern="1200" dirty="0">
              <a:latin typeface="Yu Gothic Medium" panose="020B0500000000000000" pitchFamily="50" charset="-128"/>
              <a:ea typeface="Yu Gothic Medium" panose="020B0500000000000000" pitchFamily="50" charset="-128"/>
            </a:rPr>
            <a:t>『</a:t>
          </a:r>
          <a:r>
            <a:rPr kumimoji="1" lang="ja-JP" altLang="en-US" sz="1400" b="0" kern="1200" dirty="0">
              <a:latin typeface="Yu Gothic Medium" panose="020B0500000000000000" pitchFamily="50" charset="-128"/>
              <a:ea typeface="Yu Gothic Medium" panose="020B0500000000000000" pitchFamily="50" charset="-128"/>
            </a:rPr>
            <a:t>特定活動</a:t>
          </a:r>
          <a:r>
            <a:rPr kumimoji="1" lang="en-US" altLang="ja-JP" sz="1400" b="0" kern="1200" dirty="0">
              <a:latin typeface="Yu Gothic Medium" panose="020B0500000000000000" pitchFamily="50" charset="-128"/>
              <a:ea typeface="Yu Gothic Medium" panose="020B0500000000000000" pitchFamily="50" charset="-128"/>
            </a:rPr>
            <a:t>』</a:t>
          </a:r>
          <a:br>
            <a:rPr kumimoji="1" lang="en-US" altLang="ja-JP" sz="1400" b="0" kern="1200" dirty="0">
              <a:latin typeface="Yu Gothic Medium" panose="020B0500000000000000" pitchFamily="50" charset="-128"/>
              <a:ea typeface="Yu Gothic Medium" panose="020B0500000000000000" pitchFamily="50" charset="-128"/>
            </a:rPr>
          </a:br>
          <a:r>
            <a:rPr kumimoji="1" lang="ja-JP" altLang="en-US" sz="1400" b="0" kern="1200" dirty="0">
              <a:latin typeface="Yu Gothic Medium" panose="020B0500000000000000" pitchFamily="50" charset="-128"/>
              <a:ea typeface="Yu Gothic Medium" panose="020B0500000000000000" pitchFamily="50" charset="-128"/>
            </a:rPr>
            <a:t>在留期限：</a:t>
          </a:r>
          <a:r>
            <a:rPr kumimoji="1" lang="en-US" altLang="ja-JP" sz="1400" b="0" kern="1200" dirty="0">
              <a:latin typeface="Yu Gothic Medium" panose="020B0500000000000000" pitchFamily="50" charset="-128"/>
              <a:ea typeface="Yu Gothic Medium" panose="020B0500000000000000" pitchFamily="50" charset="-128"/>
            </a:rPr>
            <a:t>6</a:t>
          </a:r>
          <a:r>
            <a:rPr kumimoji="1" lang="ja-JP" altLang="en-US" sz="1400" b="0" kern="1200" dirty="0">
              <a:latin typeface="Yu Gothic Medium" panose="020B0500000000000000" pitchFamily="50" charset="-128"/>
              <a:ea typeface="Yu Gothic Medium" panose="020B0500000000000000" pitchFamily="50" charset="-128"/>
            </a:rPr>
            <a:t>か月</a:t>
          </a:r>
        </a:p>
      </dsp:txBody>
      <dsp:txXfrm>
        <a:off x="2687833" y="160498"/>
        <a:ext cx="1825132" cy="1068485"/>
      </dsp:txXfrm>
    </dsp:sp>
    <dsp:sp modelId="{E2467B79-7930-49F3-B5A1-324287D1FD4F}">
      <dsp:nvSpPr>
        <dsp:cNvPr id="0" name=""/>
        <dsp:cNvSpPr/>
      </dsp:nvSpPr>
      <dsp:spPr>
        <a:xfrm>
          <a:off x="4735369" y="460181"/>
          <a:ext cx="401022" cy="469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b="0" kern="1200">
            <a:latin typeface="Yu Gothic Medium" panose="020B0500000000000000" pitchFamily="50" charset="-128"/>
            <a:ea typeface="Yu Gothic Medium" panose="020B0500000000000000" pitchFamily="50" charset="-128"/>
          </a:endParaRPr>
        </a:p>
      </dsp:txBody>
      <dsp:txXfrm>
        <a:off x="4735369" y="554005"/>
        <a:ext cx="280715" cy="281472"/>
      </dsp:txXfrm>
    </dsp:sp>
    <dsp:sp modelId="{B1C7BB51-4074-4F2E-9458-420025938203}">
      <dsp:nvSpPr>
        <dsp:cNvPr id="0" name=""/>
        <dsp:cNvSpPr/>
      </dsp:nvSpPr>
      <dsp:spPr>
        <a:xfrm>
          <a:off x="5302854" y="127256"/>
          <a:ext cx="1891616" cy="11349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b="0" kern="1200" dirty="0">
              <a:latin typeface="Yu Gothic Medium" panose="020B0500000000000000" pitchFamily="50" charset="-128"/>
              <a:ea typeface="Yu Gothic Medium" panose="020B0500000000000000" pitchFamily="50" charset="-128"/>
            </a:rPr>
            <a:t>『</a:t>
          </a:r>
          <a:r>
            <a:rPr kumimoji="1" lang="ja-JP" altLang="en-US" sz="1400" b="0" kern="1200" dirty="0">
              <a:latin typeface="Yu Gothic Medium" panose="020B0500000000000000" pitchFamily="50" charset="-128"/>
              <a:ea typeface="Yu Gothic Medium" panose="020B0500000000000000" pitchFamily="50" charset="-128"/>
            </a:rPr>
            <a:t>特定活動</a:t>
          </a:r>
          <a:r>
            <a:rPr kumimoji="1" lang="en-US" altLang="ja-JP" sz="1400" b="0" kern="1200" dirty="0">
              <a:latin typeface="Yu Gothic Medium" panose="020B0500000000000000" pitchFamily="50" charset="-128"/>
              <a:ea typeface="Yu Gothic Medium" panose="020B0500000000000000" pitchFamily="50" charset="-128"/>
            </a:rPr>
            <a:t>』</a:t>
          </a:r>
          <a:r>
            <a:rPr kumimoji="1" lang="ja-JP" altLang="en-US" sz="1400" b="0" kern="1200" dirty="0">
              <a:latin typeface="Yu Gothic Medium" panose="020B0500000000000000" pitchFamily="50" charset="-128"/>
              <a:ea typeface="Yu Gothic Medium" panose="020B0500000000000000" pitchFamily="50" charset="-128"/>
            </a:rPr>
            <a:t>の</a:t>
          </a:r>
          <a:br>
            <a:rPr kumimoji="1" lang="en-US" altLang="ja-JP" sz="1400" b="0" kern="1200" dirty="0">
              <a:latin typeface="Yu Gothic Medium" panose="020B0500000000000000" pitchFamily="50" charset="-128"/>
              <a:ea typeface="Yu Gothic Medium" panose="020B0500000000000000" pitchFamily="50" charset="-128"/>
            </a:rPr>
          </a:br>
          <a:r>
            <a:rPr kumimoji="1" lang="ja-JP" altLang="en-US" sz="1400" b="0" kern="1200" dirty="0">
              <a:latin typeface="Yu Gothic Medium" panose="020B0500000000000000" pitchFamily="50" charset="-128"/>
              <a:ea typeface="Yu Gothic Medium" panose="020B0500000000000000" pitchFamily="50" charset="-128"/>
            </a:rPr>
            <a:t>在留期限を更新</a:t>
          </a:r>
          <a:br>
            <a:rPr kumimoji="1" lang="en-US" altLang="ja-JP" sz="1400" b="0" kern="1200" dirty="0">
              <a:latin typeface="Yu Gothic Medium" panose="020B0500000000000000" pitchFamily="50" charset="-128"/>
              <a:ea typeface="Yu Gothic Medium" panose="020B0500000000000000" pitchFamily="50" charset="-128"/>
            </a:rPr>
          </a:br>
          <a:r>
            <a:rPr kumimoji="1" lang="ja-JP" altLang="en-US" sz="1400" b="0" kern="1200" dirty="0">
              <a:latin typeface="Yu Gothic Medium" panose="020B0500000000000000" pitchFamily="50" charset="-128"/>
              <a:ea typeface="Yu Gothic Medium" panose="020B0500000000000000" pitchFamily="50" charset="-128"/>
            </a:rPr>
            <a:t>在留期限：</a:t>
          </a:r>
          <a:r>
            <a:rPr kumimoji="1" lang="en-US" altLang="ja-JP" sz="1400" b="0" kern="1200" dirty="0">
              <a:latin typeface="Yu Gothic Medium" panose="020B0500000000000000" pitchFamily="50" charset="-128"/>
              <a:ea typeface="Yu Gothic Medium" panose="020B0500000000000000" pitchFamily="50" charset="-128"/>
            </a:rPr>
            <a:t>+6</a:t>
          </a:r>
          <a:r>
            <a:rPr kumimoji="1" lang="ja-JP" altLang="en-US" sz="1400" b="0" kern="1200" dirty="0">
              <a:latin typeface="Yu Gothic Medium" panose="020B0500000000000000" pitchFamily="50" charset="-128"/>
              <a:ea typeface="Yu Gothic Medium" panose="020B0500000000000000" pitchFamily="50" charset="-128"/>
            </a:rPr>
            <a:t>か月</a:t>
          </a:r>
        </a:p>
      </dsp:txBody>
      <dsp:txXfrm>
        <a:off x="5336096" y="160498"/>
        <a:ext cx="1825132" cy="10684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987574"/>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664245"/>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2/28/2020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ja.wikipedia.org/wiki/%E3%83%95%E3%82%A1%E3%82%A4%E3%83%AB:Dotonbori_Osaka_Japan02-r.jpg" TargetMode="External"/><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www.moj.go.jp/ONLINE/IMMIGRATION/ZAIRYU_HENKO/zairyu_henko10_21_10.html"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15966"/>
            <a:ext cx="9143996" cy="523220"/>
          </a:xfrm>
          <a:prstGeom prst="rect">
            <a:avLst/>
          </a:prstGeom>
          <a:noFill/>
        </p:spPr>
        <p:txBody>
          <a:bodyPr wrap="square">
            <a:spAutoFit/>
          </a:bodyPr>
          <a:lstStyle/>
          <a:p>
            <a:pPr algn="ctr" fontAlgn="auto">
              <a:spcBef>
                <a:spcPts val="0"/>
              </a:spcBef>
              <a:spcAft>
                <a:spcPts val="0"/>
              </a:spcAft>
              <a:defRPr/>
            </a:pPr>
            <a:r>
              <a:rPr kumimoji="0" lang="ja-JP" altLang="en-US"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関西留学生国際交流支援連絡会（</a:t>
            </a:r>
            <a:r>
              <a:rPr kumimoji="0" lang="en-US" altLang="ja-JP"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K-FIS</a:t>
            </a:r>
            <a:r>
              <a:rPr kumimoji="0" lang="ja-JP" altLang="en-US"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a:t>
            </a:r>
            <a:endParaRPr kumimoji="0" lang="en-US" altLang="ja-JP"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endParaRPr>
          </a:p>
          <a:p>
            <a:pPr algn="ctr" fontAlgn="auto">
              <a:spcBef>
                <a:spcPts val="0"/>
              </a:spcBef>
              <a:spcAft>
                <a:spcPts val="0"/>
              </a:spcAft>
              <a:defRPr/>
            </a:pPr>
            <a:r>
              <a:rPr lang="en-US" altLang="ja-JP"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2020</a:t>
            </a:r>
            <a:r>
              <a:rPr lang="ja-JP" altLang="en-US"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年</a:t>
            </a:r>
            <a:r>
              <a:rPr lang="en-US" altLang="ja-JP"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2</a:t>
            </a:r>
            <a:r>
              <a:rPr lang="ja-JP" altLang="en-US"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月</a:t>
            </a:r>
            <a:r>
              <a:rPr lang="en-US" altLang="ja-JP"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28</a:t>
            </a:r>
            <a:r>
              <a:rPr lang="ja-JP" altLang="en-US"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rPr>
              <a:t>日（金）</a:t>
            </a:r>
            <a:endParaRPr kumimoji="0" lang="en-US" altLang="ko-KR" sz="1400" b="1" dirty="0">
              <a:solidFill>
                <a:schemeClr val="tx1">
                  <a:lumMod val="75000"/>
                  <a:lumOff val="25000"/>
                </a:schemeClr>
              </a:solidFill>
              <a:effectLst>
                <a:outerShdw blurRad="50800" dist="38100" dir="2700000" algn="tl" rotWithShape="0">
                  <a:schemeClr val="bg1">
                    <a:alpha val="40000"/>
                  </a:schemeClr>
                </a:outerShdw>
              </a:effectLst>
              <a:latin typeface="Yu Gothic Medium" panose="020B0500000000000000" pitchFamily="50" charset="-128"/>
              <a:ea typeface="Yu Gothic Medium" panose="020B0500000000000000" pitchFamily="50" charset="-128"/>
              <a:cs typeface="Arial" pitchFamily="34" charset="0"/>
            </a:endParaRPr>
          </a:p>
        </p:txBody>
      </p:sp>
      <p:sp>
        <p:nvSpPr>
          <p:cNvPr id="5" name="TextBox 1"/>
          <p:cNvSpPr txBox="1">
            <a:spLocks noChangeArrowheads="1"/>
          </p:cNvSpPr>
          <p:nvPr/>
        </p:nvSpPr>
        <p:spPr bwMode="auto">
          <a:xfrm>
            <a:off x="-5283" y="1131590"/>
            <a:ext cx="9144000" cy="769441"/>
          </a:xfrm>
          <a:prstGeom prst="rect">
            <a:avLst/>
          </a:prstGeom>
          <a:noFill/>
          <a:ln w="9525">
            <a:noFill/>
            <a:miter lim="800000"/>
            <a:headEnd/>
            <a:tailEnd/>
          </a:ln>
        </p:spPr>
        <p:txBody>
          <a:bodyPr wrap="square">
            <a:spAutoFit/>
          </a:bodyPr>
          <a:lstStyle/>
          <a:p>
            <a:pPr algn="ctr"/>
            <a:r>
              <a:rPr lang="ja-JP" altLang="en-US" sz="44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卒業後の就職活動について</a:t>
            </a:r>
            <a:endParaRPr lang="en-US" altLang="ko-KR" sz="44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24B141F-8E68-49FA-94BB-2D1D64008EB6}"/>
              </a:ext>
            </a:extLst>
          </p:cNvPr>
          <p:cNvPicPr>
            <a:picLocks noChangeAspect="1"/>
          </p:cNvPicPr>
          <p:nvPr/>
        </p:nvPicPr>
        <p:blipFill>
          <a:blip r:embed="rId2"/>
          <a:stretch>
            <a:fillRect/>
          </a:stretch>
        </p:blipFill>
        <p:spPr>
          <a:xfrm>
            <a:off x="2056203" y="1473201"/>
            <a:ext cx="6651265" cy="3240360"/>
          </a:xfrm>
          <a:prstGeom prst="rect">
            <a:avLst/>
          </a:prstGeom>
        </p:spPr>
      </p:pic>
      <p:sp>
        <p:nvSpPr>
          <p:cNvPr id="6" name="Title 2">
            <a:extLst>
              <a:ext uri="{FF2B5EF4-FFF2-40B4-BE49-F238E27FC236}">
                <a16:creationId xmlns:a16="http://schemas.microsoft.com/office/drawing/2014/main" id="{D7C5CAD4-6D74-4A29-9311-E5E28B9271B6}"/>
              </a:ext>
            </a:extLst>
          </p:cNvPr>
          <p:cNvSpPr>
            <a:spLocks noGrp="1"/>
          </p:cNvSpPr>
          <p:nvPr>
            <p:ph type="title"/>
          </p:nvPr>
        </p:nvSpPr>
        <p:spPr>
          <a:xfrm>
            <a:off x="1619672" y="0"/>
            <a:ext cx="7524328" cy="884466"/>
          </a:xfrm>
        </p:spPr>
        <p:txBody>
          <a:bodyPr/>
          <a:lstStyle/>
          <a:p>
            <a:r>
              <a:rPr lang="ja-JP" altLang="en-US" sz="2400" dirty="0"/>
              <a:t>大阪府の外国人留学生の就職状況</a:t>
            </a:r>
          </a:p>
        </p:txBody>
      </p:sp>
      <p:sp>
        <p:nvSpPr>
          <p:cNvPr id="7" name="Content Placeholder 4">
            <a:extLst>
              <a:ext uri="{FF2B5EF4-FFF2-40B4-BE49-F238E27FC236}">
                <a16:creationId xmlns:a16="http://schemas.microsoft.com/office/drawing/2014/main" id="{B287E027-84A0-4649-A58F-87BC9DF2111B}"/>
              </a:ext>
            </a:extLst>
          </p:cNvPr>
          <p:cNvSpPr txBox="1">
            <a:spLocks/>
          </p:cNvSpPr>
          <p:nvPr/>
        </p:nvSpPr>
        <p:spPr>
          <a:xfrm>
            <a:off x="1331640" y="771551"/>
            <a:ext cx="7704855" cy="648072"/>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ja-JP" altLang="en-US" dirty="0"/>
              <a:t>大阪府に所在する企業等に、平成</a:t>
            </a:r>
            <a:r>
              <a:rPr lang="en-US" altLang="ja-JP" dirty="0"/>
              <a:t>29</a:t>
            </a:r>
            <a:r>
              <a:rPr lang="ja-JP" altLang="en-US" dirty="0"/>
              <a:t>年に就職した留学生は</a:t>
            </a:r>
            <a:r>
              <a:rPr lang="en-US" altLang="ja-JP" dirty="0"/>
              <a:t>2,228</a:t>
            </a:r>
            <a:r>
              <a:rPr lang="ja-JP" altLang="en-US" dirty="0"/>
              <a:t>人であり、東京についで　　　　全国２位である。人数は、平成</a:t>
            </a:r>
            <a:r>
              <a:rPr lang="en-US" altLang="ja-JP" dirty="0"/>
              <a:t>28</a:t>
            </a:r>
            <a:r>
              <a:rPr lang="ja-JP" altLang="en-US" dirty="0"/>
              <a:t>年より</a:t>
            </a:r>
            <a:r>
              <a:rPr lang="en-US" altLang="ja-JP" dirty="0"/>
              <a:t>12</a:t>
            </a:r>
            <a:r>
              <a:rPr lang="ja-JP" altLang="en-US" dirty="0"/>
              <a:t>％増加し、過去最大となっている。</a:t>
            </a:r>
          </a:p>
        </p:txBody>
      </p:sp>
    </p:spTree>
    <p:extLst>
      <p:ext uri="{BB962C8B-B14F-4D97-AF65-F5344CB8AC3E}">
        <p14:creationId xmlns:p14="http://schemas.microsoft.com/office/powerpoint/2010/main" val="1040880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sz="2400" dirty="0">
                <a:latin typeface="游ゴシック" panose="020B0400000000000000" pitchFamily="50" charset="-128"/>
                <a:ea typeface="游ゴシック" panose="020B0400000000000000" pitchFamily="50" charset="-128"/>
              </a:rPr>
              <a:t>関西の就労環境</a:t>
            </a:r>
            <a:endParaRPr lang="ko-KR" altLang="en-US" sz="2400" dirty="0">
              <a:latin typeface="游ゴシック" panose="020B0400000000000000" pitchFamily="50" charset="-128"/>
            </a:endParaRPr>
          </a:p>
        </p:txBody>
      </p:sp>
      <p:sp>
        <p:nvSpPr>
          <p:cNvPr id="5" name="Content Placeholder 4"/>
          <p:cNvSpPr>
            <a:spLocks noGrp="1"/>
          </p:cNvSpPr>
          <p:nvPr>
            <p:ph idx="10"/>
          </p:nvPr>
        </p:nvSpPr>
        <p:spPr>
          <a:xfrm>
            <a:off x="1848271" y="771551"/>
            <a:ext cx="7067128" cy="576064"/>
          </a:xfrm>
        </p:spPr>
        <p:txBody>
          <a:bodyPr/>
          <a:lstStyle/>
          <a:p>
            <a:pPr defTabSz="0">
              <a:spcBef>
                <a:spcPts val="0"/>
              </a:spcBef>
            </a:pPr>
            <a:r>
              <a:rPr lang="ja-JP" altLang="en-US" dirty="0">
                <a:latin typeface="游ゴシック" panose="020B0400000000000000" pitchFamily="50" charset="-128"/>
                <a:ea typeface="游ゴシック" panose="020B0400000000000000" pitchFamily="50" charset="-128"/>
              </a:rPr>
              <a:t>正社員の有効求人倍率　</a:t>
            </a:r>
            <a:r>
              <a:rPr lang="en-US" altLang="ja-JP" dirty="0">
                <a:latin typeface="游ゴシック" panose="020B0400000000000000" pitchFamily="50" charset="-128"/>
                <a:ea typeface="游ゴシック" panose="020B0400000000000000" pitchFamily="50" charset="-128"/>
              </a:rPr>
              <a:t>1.18</a:t>
            </a:r>
            <a:r>
              <a:rPr lang="ja-JP" altLang="en-US" dirty="0">
                <a:latin typeface="游ゴシック" panose="020B0400000000000000" pitchFamily="50" charset="-128"/>
                <a:ea typeface="游ゴシック" panose="020B0400000000000000" pitchFamily="50" charset="-128"/>
              </a:rPr>
              <a:t>％（前年度比＋</a:t>
            </a:r>
            <a:r>
              <a:rPr lang="en-US" altLang="ja-JP" dirty="0">
                <a:latin typeface="游ゴシック" panose="020B0400000000000000" pitchFamily="50" charset="-128"/>
                <a:ea typeface="游ゴシック" panose="020B0400000000000000" pitchFamily="50" charset="-128"/>
              </a:rPr>
              <a:t>0.08</a:t>
            </a:r>
            <a:r>
              <a:rPr lang="ja-JP" altLang="en-US" dirty="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a:p>
            <a:pPr defTabSz="0">
              <a:spcBef>
                <a:spcPts val="0"/>
              </a:spcBef>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雇用情勢は、着実に改善が進んでいる</a:t>
            </a:r>
            <a:r>
              <a:rPr lang="en-US" altLang="ja-JP" dirty="0">
                <a:latin typeface="游ゴシック" panose="020B0400000000000000" pitchFamily="50" charset="-128"/>
                <a:ea typeface="游ゴシック" panose="020B0400000000000000" pitchFamily="50" charset="-128"/>
              </a:rPr>
              <a:t>』</a:t>
            </a:r>
          </a:p>
        </p:txBody>
      </p:sp>
      <p:pic>
        <p:nvPicPr>
          <p:cNvPr id="7" name="図 6">
            <a:extLst>
              <a:ext uri="{FF2B5EF4-FFF2-40B4-BE49-F238E27FC236}">
                <a16:creationId xmlns:a16="http://schemas.microsoft.com/office/drawing/2014/main" id="{78EF898B-2205-452A-B46A-CBF0DC1E7795}"/>
              </a:ext>
            </a:extLst>
          </p:cNvPr>
          <p:cNvPicPr>
            <a:picLocks noChangeAspect="1"/>
          </p:cNvPicPr>
          <p:nvPr/>
        </p:nvPicPr>
        <p:blipFill>
          <a:blip r:embed="rId2"/>
          <a:stretch>
            <a:fillRect/>
          </a:stretch>
        </p:blipFill>
        <p:spPr>
          <a:xfrm>
            <a:off x="2040344" y="1347615"/>
            <a:ext cx="6682981" cy="3513732"/>
          </a:xfrm>
          <a:prstGeom prst="rect">
            <a:avLst/>
          </a:prstGeom>
        </p:spPr>
      </p:pic>
      <p:sp>
        <p:nvSpPr>
          <p:cNvPr id="8" name="Content Placeholder 4">
            <a:extLst>
              <a:ext uri="{FF2B5EF4-FFF2-40B4-BE49-F238E27FC236}">
                <a16:creationId xmlns:a16="http://schemas.microsoft.com/office/drawing/2014/main" id="{9B9C09A0-E5F4-4065-BF01-3F2D3BE130ED}"/>
              </a:ext>
            </a:extLst>
          </p:cNvPr>
          <p:cNvSpPr txBox="1">
            <a:spLocks/>
          </p:cNvSpPr>
          <p:nvPr/>
        </p:nvSpPr>
        <p:spPr>
          <a:xfrm>
            <a:off x="6084168" y="4850177"/>
            <a:ext cx="3059832" cy="288032"/>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defTabSz="0">
              <a:spcBef>
                <a:spcPts val="0"/>
              </a:spcBef>
            </a:pPr>
            <a:r>
              <a:rPr lang="ja-JP" altLang="en-US" sz="1200" dirty="0"/>
              <a:t>大阪労働局</a:t>
            </a:r>
            <a:r>
              <a:rPr lang="en-US" altLang="ja-JP" sz="1200" dirty="0"/>
              <a:t>『</a:t>
            </a:r>
            <a:r>
              <a:rPr lang="ja-JP" altLang="en-US" sz="1200" dirty="0"/>
              <a:t>近畿ブロックの雇用動向</a:t>
            </a:r>
            <a:r>
              <a:rPr lang="en-US" altLang="ja-JP" sz="1200" dirty="0"/>
              <a:t>』</a:t>
            </a:r>
          </a:p>
        </p:txBody>
      </p:sp>
    </p:spTree>
    <p:extLst>
      <p:ext uri="{BB962C8B-B14F-4D97-AF65-F5344CB8AC3E}">
        <p14:creationId xmlns:p14="http://schemas.microsoft.com/office/powerpoint/2010/main" val="333322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0"/>
            <a:ext cx="7524328" cy="706168"/>
          </a:xfrm>
        </p:spPr>
        <p:txBody>
          <a:bodyPr/>
          <a:lstStyle/>
          <a:p>
            <a:r>
              <a:rPr lang="ja-JP" altLang="en-US" sz="2400" dirty="0">
                <a:latin typeface="游ゴシック" panose="020B0400000000000000" pitchFamily="50" charset="-128"/>
                <a:ea typeface="游ゴシック" panose="020B0400000000000000" pitchFamily="50" charset="-128"/>
              </a:rPr>
              <a:t>なぜ関西で働くのか</a:t>
            </a:r>
            <a:endParaRPr lang="ko-KR" altLang="en-US" sz="2400" dirty="0">
              <a:latin typeface="游ゴシック" panose="020B0400000000000000" pitchFamily="50" charset="-128"/>
            </a:endParaRPr>
          </a:p>
        </p:txBody>
      </p:sp>
      <p:sp>
        <p:nvSpPr>
          <p:cNvPr id="5" name="Content Placeholder 4"/>
          <p:cNvSpPr>
            <a:spLocks noGrp="1"/>
          </p:cNvSpPr>
          <p:nvPr>
            <p:ph idx="10"/>
          </p:nvPr>
        </p:nvSpPr>
        <p:spPr>
          <a:xfrm>
            <a:off x="1764114" y="806263"/>
            <a:ext cx="7219910" cy="2225622"/>
          </a:xfrm>
        </p:spPr>
        <p:txBody>
          <a:bodyPr/>
          <a:lstStyle/>
          <a:p>
            <a:pPr defTabSz="0">
              <a:spcBef>
                <a:spcPts val="0"/>
              </a:spcBef>
            </a:pPr>
            <a:r>
              <a:rPr lang="ja-JP" altLang="en-US" dirty="0">
                <a:latin typeface="游ゴシック" panose="020B0400000000000000" pitchFamily="50" charset="-128"/>
                <a:ea typeface="游ゴシック" panose="020B0400000000000000" pitchFamily="50" charset="-128"/>
              </a:rPr>
              <a:t>今後開催される関西でのイベント</a:t>
            </a:r>
            <a:endParaRPr lang="en-US" altLang="ja-JP" dirty="0">
              <a:latin typeface="游ゴシック" panose="020B0400000000000000" pitchFamily="50" charset="-128"/>
              <a:ea typeface="游ゴシック" panose="020B0400000000000000" pitchFamily="50" charset="-128"/>
            </a:endParaRPr>
          </a:p>
          <a:p>
            <a:pPr defTabSz="0">
              <a:spcBef>
                <a:spcPts val="0"/>
              </a:spcBef>
            </a:pPr>
            <a:r>
              <a:rPr lang="en-US" altLang="ja-JP" dirty="0">
                <a:latin typeface="游ゴシック" panose="020B0400000000000000" pitchFamily="50" charset="-128"/>
                <a:ea typeface="游ゴシック" panose="020B0400000000000000" pitchFamily="50" charset="-128"/>
              </a:rPr>
              <a:t>2021</a:t>
            </a:r>
            <a:r>
              <a:rPr lang="ja-JP" altLang="en-US" dirty="0">
                <a:latin typeface="游ゴシック" panose="020B0400000000000000" pitchFamily="50" charset="-128"/>
                <a:ea typeface="游ゴシック" panose="020B0400000000000000" pitchFamily="50" charset="-128"/>
              </a:rPr>
              <a:t>年 </a:t>
            </a:r>
            <a:r>
              <a:rPr lang="en-US" altLang="ja-JP" dirty="0">
                <a:latin typeface="游ゴシック" panose="020B0400000000000000" pitchFamily="50" charset="-128"/>
                <a:ea typeface="游ゴシック" panose="020B0400000000000000" pitchFamily="50" charset="-128"/>
              </a:rPr>
              <a:t>World Masters Games </a:t>
            </a:r>
            <a:r>
              <a:rPr lang="ja-JP" altLang="en-US" dirty="0">
                <a:latin typeface="游ゴシック" panose="020B0400000000000000" pitchFamily="50" charset="-128"/>
                <a:ea typeface="游ゴシック" panose="020B0400000000000000" pitchFamily="50" charset="-128"/>
              </a:rPr>
              <a:t>　訪日外国人観光客　</a:t>
            </a:r>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万人</a:t>
            </a:r>
            <a:r>
              <a:rPr lang="ja-JP" altLang="en-US" sz="1200" dirty="0">
                <a:latin typeface="游ゴシック" panose="020B0400000000000000" pitchFamily="50" charset="-128"/>
                <a:ea typeface="游ゴシック" panose="020B0400000000000000" pitchFamily="50" charset="-128"/>
              </a:rPr>
              <a:t>（予測値）</a:t>
            </a:r>
            <a:endParaRPr lang="en-US" altLang="ja-JP" sz="1800" dirty="0">
              <a:latin typeface="游ゴシック" panose="020B0400000000000000" pitchFamily="50" charset="-128"/>
              <a:ea typeface="游ゴシック" panose="020B0400000000000000" pitchFamily="50" charset="-128"/>
            </a:endParaRPr>
          </a:p>
          <a:p>
            <a:pPr defTabSz="0">
              <a:spcBef>
                <a:spcPts val="1200"/>
              </a:spcBef>
            </a:pPr>
            <a:r>
              <a:rPr lang="en-US" altLang="ja-JP" dirty="0">
                <a:latin typeface="游ゴシック" panose="020B0400000000000000" pitchFamily="50" charset="-128"/>
                <a:ea typeface="游ゴシック" panose="020B0400000000000000" pitchFamily="50" charset="-128"/>
              </a:rPr>
              <a:t>2025</a:t>
            </a:r>
            <a:r>
              <a:rPr lang="ja-JP" altLang="en-US" dirty="0">
                <a:latin typeface="游ゴシック" panose="020B0400000000000000" pitchFamily="50" charset="-128"/>
                <a:ea typeface="游ゴシック" panose="020B0400000000000000" pitchFamily="50" charset="-128"/>
              </a:rPr>
              <a:t>年 大阪・関西万博　　　　  訪日外国人観光客　</a:t>
            </a:r>
            <a:r>
              <a:rPr lang="en-US" altLang="ja-JP" dirty="0">
                <a:latin typeface="游ゴシック" panose="020B0400000000000000" pitchFamily="50" charset="-128"/>
                <a:ea typeface="游ゴシック" panose="020B0400000000000000" pitchFamily="50" charset="-128"/>
              </a:rPr>
              <a:t>300</a:t>
            </a:r>
            <a:r>
              <a:rPr lang="ja-JP" altLang="en-US" dirty="0">
                <a:latin typeface="游ゴシック" panose="020B0400000000000000" pitchFamily="50" charset="-128"/>
                <a:ea typeface="游ゴシック" panose="020B0400000000000000" pitchFamily="50" charset="-128"/>
              </a:rPr>
              <a:t>万人</a:t>
            </a:r>
            <a:r>
              <a:rPr lang="ja-JP" altLang="en-US" sz="1200" dirty="0">
                <a:latin typeface="游ゴシック" panose="020B0400000000000000" pitchFamily="50" charset="-128"/>
                <a:ea typeface="游ゴシック" panose="020B0400000000000000" pitchFamily="50" charset="-128"/>
              </a:rPr>
              <a:t>（予測値）</a:t>
            </a:r>
            <a:endParaRPr lang="en-US" altLang="ja-JP" sz="1800" dirty="0">
              <a:latin typeface="游ゴシック" panose="020B0400000000000000" pitchFamily="50" charset="-128"/>
              <a:ea typeface="游ゴシック" panose="020B0400000000000000" pitchFamily="50" charset="-128"/>
            </a:endParaRPr>
          </a:p>
          <a:p>
            <a:pPr defTabSz="0">
              <a:spcBef>
                <a:spcPts val="0"/>
              </a:spcBef>
            </a:pPr>
            <a:endParaRPr lang="en-US" altLang="ja-JP" sz="1800" dirty="0">
              <a:latin typeface="游ゴシック" panose="020B0400000000000000" pitchFamily="50" charset="-128"/>
              <a:ea typeface="游ゴシック" panose="020B0400000000000000" pitchFamily="50" charset="-128"/>
            </a:endParaRPr>
          </a:p>
          <a:p>
            <a:pPr defTabSz="0">
              <a:spcBef>
                <a:spcPts val="0"/>
              </a:spcBef>
            </a:pPr>
            <a:r>
              <a:rPr lang="en-US" altLang="ja-JP" sz="1600" b="1" dirty="0">
                <a:latin typeface="游ゴシック" panose="020B0400000000000000" pitchFamily="50" charset="-128"/>
                <a:ea typeface="游ゴシック" panose="020B0400000000000000" pitchFamily="50" charset="-128"/>
              </a:rPr>
              <a:t>2020</a:t>
            </a:r>
            <a:r>
              <a:rPr lang="ja-JP" altLang="en-US" sz="1600" b="1" dirty="0">
                <a:latin typeface="游ゴシック" panose="020B0400000000000000" pitchFamily="50" charset="-128"/>
                <a:ea typeface="游ゴシック" panose="020B0400000000000000" pitchFamily="50" charset="-128"/>
              </a:rPr>
              <a:t>年の来阪インバウンド数目標　</a:t>
            </a:r>
            <a:r>
              <a:rPr lang="en-US" altLang="ja-JP" sz="1600" b="1" dirty="0">
                <a:latin typeface="游ゴシック" panose="020B0400000000000000" pitchFamily="50" charset="-128"/>
                <a:ea typeface="游ゴシック" panose="020B0400000000000000" pitchFamily="50" charset="-128"/>
              </a:rPr>
              <a:t>1,300</a:t>
            </a:r>
            <a:r>
              <a:rPr lang="ja-JP" altLang="en-US" sz="1600" b="1" dirty="0">
                <a:latin typeface="游ゴシック" panose="020B0400000000000000" pitchFamily="50" charset="-128"/>
                <a:ea typeface="游ゴシック" panose="020B0400000000000000" pitchFamily="50" charset="-128"/>
              </a:rPr>
              <a:t>万人</a:t>
            </a:r>
            <a:r>
              <a:rPr lang="ja-JP" altLang="en-US" sz="1200" dirty="0">
                <a:latin typeface="游ゴシック" panose="020B0400000000000000" pitchFamily="50" charset="-128"/>
                <a:ea typeface="游ゴシック" panose="020B0400000000000000" pitchFamily="50" charset="-128"/>
              </a:rPr>
              <a:t>（大阪観光局発表）</a:t>
            </a:r>
            <a:endParaRPr lang="en-US" altLang="ja-JP" sz="1200" dirty="0">
              <a:latin typeface="游ゴシック" panose="020B0400000000000000" pitchFamily="50" charset="-128"/>
              <a:ea typeface="游ゴシック" panose="020B0400000000000000" pitchFamily="50" charset="-128"/>
            </a:endParaRPr>
          </a:p>
          <a:p>
            <a:pPr defTabSz="0">
              <a:spcBef>
                <a:spcPts val="1200"/>
              </a:spcBef>
            </a:pPr>
            <a:r>
              <a:rPr lang="ja-JP" altLang="en-US" sz="1800" b="1" dirty="0">
                <a:solidFill>
                  <a:srgbClr val="E62949"/>
                </a:solidFill>
                <a:latin typeface="游ゴシック" panose="020B0400000000000000" pitchFamily="50" charset="-128"/>
                <a:ea typeface="游ゴシック" panose="020B0400000000000000" pitchFamily="50" charset="-128"/>
              </a:rPr>
              <a:t>⇒多くの外国人観光客を受け入れる体制づくりのためにも、</a:t>
            </a:r>
            <a:br>
              <a:rPr lang="en-US" altLang="ja-JP" sz="1800" b="1" dirty="0">
                <a:solidFill>
                  <a:srgbClr val="E62949"/>
                </a:solidFill>
                <a:latin typeface="游ゴシック" panose="020B0400000000000000" pitchFamily="50" charset="-128"/>
                <a:ea typeface="游ゴシック" panose="020B0400000000000000" pitchFamily="50" charset="-128"/>
              </a:rPr>
            </a:br>
            <a:r>
              <a:rPr lang="ja-JP" altLang="en-US" sz="1800" b="1" dirty="0">
                <a:solidFill>
                  <a:srgbClr val="E62949"/>
                </a:solidFill>
                <a:latin typeface="游ゴシック" panose="020B0400000000000000" pitchFamily="50" charset="-128"/>
                <a:ea typeface="游ゴシック" panose="020B0400000000000000" pitchFamily="50" charset="-128"/>
              </a:rPr>
              <a:t>　外国人労働者が必要！</a:t>
            </a:r>
            <a:endParaRPr lang="en-US" altLang="ja-JP" sz="1800" b="1" dirty="0">
              <a:solidFill>
                <a:srgbClr val="E62949"/>
              </a:solidFill>
              <a:latin typeface="游ゴシック" panose="020B0400000000000000" pitchFamily="50" charset="-128"/>
              <a:ea typeface="游ゴシック" panose="020B0400000000000000" pitchFamily="50" charset="-128"/>
            </a:endParaRPr>
          </a:p>
          <a:p>
            <a:pPr defTabSz="0">
              <a:spcBef>
                <a:spcPts val="0"/>
              </a:spcBef>
            </a:pPr>
            <a:endParaRPr lang="en-US" altLang="ja-JP" sz="1800" b="1" dirty="0">
              <a:latin typeface="游ゴシック" panose="020B0400000000000000" pitchFamily="50" charset="-128"/>
              <a:ea typeface="游ゴシック" panose="020B0400000000000000" pitchFamily="50" charset="-128"/>
            </a:endParaRPr>
          </a:p>
        </p:txBody>
      </p:sp>
      <p:pic>
        <p:nvPicPr>
          <p:cNvPr id="4" name="図 3">
            <a:extLst>
              <a:ext uri="{FF2B5EF4-FFF2-40B4-BE49-F238E27FC236}">
                <a16:creationId xmlns:a16="http://schemas.microsoft.com/office/drawing/2014/main" id="{BEE9D682-1EA3-48B8-B4DF-325C1D978A0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63934" y="3131980"/>
            <a:ext cx="2697797" cy="1802128"/>
          </a:xfrm>
          <a:prstGeom prst="rect">
            <a:avLst/>
          </a:prstGeom>
        </p:spPr>
      </p:pic>
      <p:sp>
        <p:nvSpPr>
          <p:cNvPr id="6" name="テキスト ボックス 5">
            <a:extLst>
              <a:ext uri="{FF2B5EF4-FFF2-40B4-BE49-F238E27FC236}">
                <a16:creationId xmlns:a16="http://schemas.microsoft.com/office/drawing/2014/main" id="{ECD227A3-71F5-43DE-A1C0-C8347CF05980}"/>
              </a:ext>
            </a:extLst>
          </p:cNvPr>
          <p:cNvSpPr txBox="1"/>
          <p:nvPr/>
        </p:nvSpPr>
        <p:spPr>
          <a:xfrm>
            <a:off x="1874203" y="5206944"/>
            <a:ext cx="2697797" cy="369332"/>
          </a:xfrm>
          <a:prstGeom prst="rect">
            <a:avLst/>
          </a:prstGeom>
          <a:noFill/>
        </p:spPr>
        <p:txBody>
          <a:bodyPr wrap="square" rtlCol="0">
            <a:spAutoFit/>
          </a:bodyPr>
          <a:lstStyle/>
          <a:p>
            <a:r>
              <a:rPr lang="ja-JP" altLang="en-US" sz="900">
                <a:hlinkClick r:id="rId3" tooltip="https://ja.wikipedia.org/wiki/%E3%83%95%E3%82%A1%E3%82%A4%E3%83%AB:Dotonbori_Osaka_Japan02-r.jpg"/>
              </a:rPr>
              <a:t>この写真</a:t>
            </a:r>
            <a:r>
              <a:rPr lang="ja-JP" altLang="en-US" sz="900"/>
              <a:t> の作成者 不明な作成者 は </a:t>
            </a:r>
            <a:r>
              <a:rPr lang="ja-JP" altLang="en-US" sz="900">
                <a:hlinkClick r:id="rId4" tooltip="https://creativecommons.org/licenses/by-sa/3.0/"/>
              </a:rPr>
              <a:t>CC BY-SA</a:t>
            </a:r>
            <a:r>
              <a:rPr lang="ja-JP" altLang="en-US" sz="900"/>
              <a:t> のライセンスを許諾されています</a:t>
            </a:r>
          </a:p>
        </p:txBody>
      </p:sp>
      <p:pic>
        <p:nvPicPr>
          <p:cNvPr id="1026" name="Picture 2" descr="ワールドマスターズゲームズ2021関西">
            <a:extLst>
              <a:ext uri="{FF2B5EF4-FFF2-40B4-BE49-F238E27FC236}">
                <a16:creationId xmlns:a16="http://schemas.microsoft.com/office/drawing/2014/main" id="{5C1B65EC-ED09-4810-BF5A-6350A22A9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3264" y="3111289"/>
            <a:ext cx="1041611" cy="18228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O2025 OSAKA, KANSAI, JAPAN">
            <a:extLst>
              <a:ext uri="{FF2B5EF4-FFF2-40B4-BE49-F238E27FC236}">
                <a16:creationId xmlns:a16="http://schemas.microsoft.com/office/drawing/2014/main" id="{F8E9B46B-85C1-4C9B-9795-9FC201353C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558" y="3113881"/>
            <a:ext cx="22860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019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646331"/>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就労に関わる在留資格</a:t>
            </a:r>
            <a:endParaRPr lang="en-US" altLang="ko-KR"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1704963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27;p18">
            <a:extLst>
              <a:ext uri="{FF2B5EF4-FFF2-40B4-BE49-F238E27FC236}">
                <a16:creationId xmlns:a16="http://schemas.microsoft.com/office/drawing/2014/main" id="{8BB216B3-0073-4791-AFFC-4C4721F565EB}"/>
              </a:ext>
            </a:extLst>
          </p:cNvPr>
          <p:cNvSpPr txBox="1">
            <a:spLocks noGrp="1"/>
          </p:cNvSpPr>
          <p:nvPr>
            <p:ph type="title"/>
          </p:nvPr>
        </p:nvSpPr>
        <p:spPr>
          <a:xfrm>
            <a:off x="1523999" y="-7386"/>
            <a:ext cx="6880500" cy="582900"/>
          </a:xfrm>
          <a:prstGeom prst="rect">
            <a:avLst/>
          </a:prstGeom>
        </p:spPr>
        <p:txBody>
          <a:bodyPr spcFirstLastPara="1" wrap="square" lIns="91425" tIns="91425" rIns="91425" bIns="91425" anchor="b" anchorCtr="0">
            <a:noAutofit/>
          </a:bodyPr>
          <a:lstStyle/>
          <a:p>
            <a:r>
              <a:rPr lang="ja-JP" altLang="en-US" sz="2400" dirty="0">
                <a:latin typeface="游ゴシック" panose="020B0400000000000000" pitchFamily="50" charset="-128"/>
                <a:ea typeface="游ゴシック" panose="020B0400000000000000" pitchFamily="50" charset="-128"/>
              </a:rPr>
              <a:t>在留資格とは</a:t>
            </a:r>
            <a:endParaRPr sz="2400" dirty="0">
              <a:latin typeface="游ゴシック" panose="020B0400000000000000" pitchFamily="50" charset="-128"/>
              <a:ea typeface="游ゴシック" panose="020B0400000000000000" pitchFamily="50" charset="-128"/>
            </a:endParaRPr>
          </a:p>
        </p:txBody>
      </p:sp>
      <p:sp>
        <p:nvSpPr>
          <p:cNvPr id="11" name="Google Shape;1928;p18">
            <a:extLst>
              <a:ext uri="{FF2B5EF4-FFF2-40B4-BE49-F238E27FC236}">
                <a16:creationId xmlns:a16="http://schemas.microsoft.com/office/drawing/2014/main" id="{FFF27721-3C58-47ED-9CD6-AE98A1783FD9}"/>
              </a:ext>
            </a:extLst>
          </p:cNvPr>
          <p:cNvSpPr txBox="1">
            <a:spLocks/>
          </p:cNvSpPr>
          <p:nvPr/>
        </p:nvSpPr>
        <p:spPr>
          <a:xfrm>
            <a:off x="1582101" y="605256"/>
            <a:ext cx="7425177" cy="1210121"/>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在留資格</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とは、外国人が本国に入国・在留して行うことのできる活動等を類型化</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したものです。</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在留資格</a:t>
            </a:r>
            <a:r>
              <a:rPr lang="en-US" altLang="ja-JP" sz="1400" dirty="0">
                <a:latin typeface="游ゴシック" panose="020B0400000000000000" pitchFamily="50" charset="-128"/>
                <a:ea typeface="游ゴシック" panose="020B0400000000000000" pitchFamily="50" charset="-128"/>
              </a:rPr>
              <a:t>』</a:t>
            </a:r>
            <a:r>
              <a:rPr lang="ja-JP" altLang="en-US" sz="1400" dirty="0">
                <a:latin typeface="游ゴシック" panose="020B0400000000000000" pitchFamily="50" charset="-128"/>
                <a:ea typeface="游ゴシック" panose="020B0400000000000000" pitchFamily="50" charset="-128"/>
              </a:rPr>
              <a:t>には、</a:t>
            </a:r>
            <a:r>
              <a:rPr lang="en-US" altLang="ja-JP" sz="1400" dirty="0">
                <a:solidFill>
                  <a:srgbClr val="87929C"/>
                </a:solidFill>
                <a:latin typeface="游ゴシック" panose="020B0400000000000000" pitchFamily="50" charset="-128"/>
                <a:ea typeface="游ゴシック" panose="020B0400000000000000" pitchFamily="50" charset="-128"/>
              </a:rPr>
              <a:t>33</a:t>
            </a:r>
            <a:r>
              <a:rPr lang="ja-JP" altLang="en-US" sz="1400" dirty="0">
                <a:solidFill>
                  <a:srgbClr val="87929C"/>
                </a:solidFill>
                <a:latin typeface="游ゴシック" panose="020B0400000000000000" pitchFamily="50" charset="-128"/>
                <a:ea typeface="游ゴシック" panose="020B0400000000000000" pitchFamily="50" charset="-128"/>
              </a:rPr>
              <a:t>種</a:t>
            </a:r>
            <a:r>
              <a:rPr lang="ja-JP" altLang="en-US" sz="1400" dirty="0">
                <a:latin typeface="游ゴシック" panose="020B0400000000000000" pitchFamily="50" charset="-128"/>
                <a:ea typeface="游ゴシック" panose="020B0400000000000000" pitchFamily="50" charset="-128"/>
              </a:rPr>
              <a:t>類の資格があり、「活動類型資格」と「地位等類型資格」の</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大きく</a:t>
            </a:r>
            <a:r>
              <a:rPr lang="en-US" altLang="ja-JP" sz="1400" dirty="0">
                <a:latin typeface="游ゴシック" panose="020B0400000000000000" pitchFamily="50" charset="-128"/>
                <a:ea typeface="游ゴシック" panose="020B0400000000000000" pitchFamily="50" charset="-128"/>
              </a:rPr>
              <a:t>2</a:t>
            </a:r>
            <a:r>
              <a:rPr lang="ja-JP" altLang="en-US" sz="1400" dirty="0">
                <a:latin typeface="游ゴシック" panose="020B0400000000000000" pitchFamily="50" charset="-128"/>
                <a:ea typeface="游ゴシック" panose="020B0400000000000000" pitchFamily="50" charset="-128"/>
              </a:rPr>
              <a:t>つに分けることができます。</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12" name="表 2">
            <a:extLst>
              <a:ext uri="{FF2B5EF4-FFF2-40B4-BE49-F238E27FC236}">
                <a16:creationId xmlns:a16="http://schemas.microsoft.com/office/drawing/2014/main" id="{936503AB-DE7F-4734-BE47-B9100FE319D4}"/>
              </a:ext>
            </a:extLst>
          </p:cNvPr>
          <p:cNvGraphicFramePr>
            <a:graphicFrameLocks noGrp="1"/>
          </p:cNvGraphicFramePr>
          <p:nvPr>
            <p:extLst>
              <p:ext uri="{D42A27DB-BD31-4B8C-83A1-F6EECF244321}">
                <p14:modId xmlns:p14="http://schemas.microsoft.com/office/powerpoint/2010/main" val="1863215909"/>
              </p:ext>
            </p:extLst>
          </p:nvPr>
        </p:nvGraphicFramePr>
        <p:xfrm>
          <a:off x="1979712" y="2185835"/>
          <a:ext cx="6731226" cy="2816082"/>
        </p:xfrm>
        <a:graphic>
          <a:graphicData uri="http://schemas.openxmlformats.org/drawingml/2006/table">
            <a:tbl>
              <a:tblPr firstRow="1" bandRow="1"/>
              <a:tblGrid>
                <a:gridCol w="3365613">
                  <a:extLst>
                    <a:ext uri="{9D8B030D-6E8A-4147-A177-3AD203B41FA5}">
                      <a16:colId xmlns:a16="http://schemas.microsoft.com/office/drawing/2014/main" val="548386991"/>
                    </a:ext>
                  </a:extLst>
                </a:gridCol>
                <a:gridCol w="3365613">
                  <a:extLst>
                    <a:ext uri="{9D8B030D-6E8A-4147-A177-3AD203B41FA5}">
                      <a16:colId xmlns:a16="http://schemas.microsoft.com/office/drawing/2014/main" val="1329428609"/>
                    </a:ext>
                  </a:extLst>
                </a:gridCol>
              </a:tblGrid>
              <a:tr h="388609">
                <a:tc>
                  <a:txBody>
                    <a:bodyPr/>
                    <a:lstStyle/>
                    <a:p>
                      <a:pPr algn="ctr"/>
                      <a:r>
                        <a:rPr kumimoji="1" lang="ja-JP" altLang="en-US" sz="1300" b="1" dirty="0">
                          <a:solidFill>
                            <a:schemeClr val="bg1"/>
                          </a:solidFill>
                          <a:latin typeface="游ゴシック" panose="020B0400000000000000" pitchFamily="50" charset="-128"/>
                          <a:ea typeface="游ゴシック" panose="020B0400000000000000" pitchFamily="50" charset="-128"/>
                        </a:rPr>
                        <a:t>活動類型資格</a:t>
                      </a:r>
                    </a:p>
                  </a:txBody>
                  <a:tcPr marL="100968" marR="100968" marT="50484" marB="50484" anchor="ctr">
                    <a:solidFill>
                      <a:schemeClr val="tx1">
                        <a:lumMod val="60000"/>
                        <a:lumOff val="40000"/>
                      </a:schemeClr>
                    </a:solidFill>
                  </a:tcPr>
                </a:tc>
                <a:tc>
                  <a:txBody>
                    <a:bodyPr/>
                    <a:lstStyle/>
                    <a:p>
                      <a:pPr algn="ctr"/>
                      <a:r>
                        <a:rPr kumimoji="1" lang="ja-JP" altLang="en-US" sz="1300" b="1" dirty="0">
                          <a:solidFill>
                            <a:schemeClr val="bg1"/>
                          </a:solidFill>
                          <a:latin typeface="游ゴシック" panose="020B0400000000000000" pitchFamily="50" charset="-128"/>
                          <a:ea typeface="游ゴシック" panose="020B0400000000000000" pitchFamily="50" charset="-128"/>
                        </a:rPr>
                        <a:t>地位等類型資格</a:t>
                      </a:r>
                    </a:p>
                  </a:txBody>
                  <a:tcPr marL="100968" marR="100968" marT="50484" marB="50484" anchor="ctr">
                    <a:solidFill>
                      <a:schemeClr val="tx1">
                        <a:lumMod val="60000"/>
                        <a:lumOff val="40000"/>
                      </a:schemeClr>
                    </a:solidFill>
                  </a:tcPr>
                </a:tc>
                <a:extLst>
                  <a:ext uri="{0D108BD9-81ED-4DB2-BD59-A6C34878D82A}">
                    <a16:rowId xmlns:a16="http://schemas.microsoft.com/office/drawing/2014/main" val="494978289"/>
                  </a:ext>
                </a:extLst>
              </a:tr>
              <a:tr h="766571">
                <a:tc>
                  <a:txBody>
                    <a:bodyPr/>
                    <a:lstStyle/>
                    <a:p>
                      <a:pPr algn="just"/>
                      <a:r>
                        <a:rPr kumimoji="1" lang="ja-JP" altLang="en-US" sz="1300" dirty="0">
                          <a:solidFill>
                            <a:schemeClr val="tx1"/>
                          </a:solidFill>
                          <a:latin typeface="游ゴシック" panose="020B0400000000000000" pitchFamily="50" charset="-128"/>
                          <a:ea typeface="游ゴシック" panose="020B0400000000000000" pitchFamily="50" charset="-128"/>
                        </a:rPr>
                        <a:t>外国人がそれぞれ定められた活動を行うことによって日本に在留することが　　できる資格</a:t>
                      </a:r>
                    </a:p>
                  </a:txBody>
                  <a:tcPr marL="100968" marR="100968" marT="50484" marB="50484">
                    <a:solidFill>
                      <a:schemeClr val="bg1"/>
                    </a:solidFill>
                  </a:tcPr>
                </a:tc>
                <a:tc>
                  <a:txBody>
                    <a:bodyPr/>
                    <a:lstStyle/>
                    <a:p>
                      <a:pPr algn="just"/>
                      <a:r>
                        <a:rPr kumimoji="1" lang="ja-JP" altLang="en-US" sz="1300" dirty="0">
                          <a:solidFill>
                            <a:schemeClr val="tx1"/>
                          </a:solidFill>
                          <a:latin typeface="游ゴシック" panose="020B0400000000000000" pitchFamily="50" charset="-128"/>
                          <a:ea typeface="游ゴシック" panose="020B0400000000000000" pitchFamily="50" charset="-128"/>
                        </a:rPr>
                        <a:t>定められた身分または地位を有するものとして日本に在留することができる資格</a:t>
                      </a:r>
                    </a:p>
                  </a:txBody>
                  <a:tcPr marL="100968" marR="100968" marT="50484" marB="50484">
                    <a:solidFill>
                      <a:schemeClr val="bg1"/>
                    </a:solidFill>
                  </a:tcPr>
                </a:tc>
                <a:extLst>
                  <a:ext uri="{0D108BD9-81ED-4DB2-BD59-A6C34878D82A}">
                    <a16:rowId xmlns:a16="http://schemas.microsoft.com/office/drawing/2014/main" val="746953618"/>
                  </a:ext>
                </a:extLst>
              </a:tr>
              <a:tr h="1660902">
                <a:tc>
                  <a:txBody>
                    <a:bodyPr/>
                    <a:lstStyle/>
                    <a:p>
                      <a:r>
                        <a:rPr kumimoji="1" lang="ja-JP" altLang="en-US" sz="1300" dirty="0">
                          <a:solidFill>
                            <a:schemeClr val="tx1"/>
                          </a:solidFill>
                          <a:latin typeface="游ゴシック" panose="020B0400000000000000" pitchFamily="50" charset="-128"/>
                          <a:ea typeface="游ゴシック" panose="020B0400000000000000" pitchFamily="50" charset="-128"/>
                        </a:rPr>
                        <a:t>外交、公用、教授、芸術、宗教、</a:t>
                      </a:r>
                      <a:endParaRPr kumimoji="1" lang="en-US" altLang="ja-JP" sz="1300" dirty="0">
                        <a:solidFill>
                          <a:schemeClr val="tx1"/>
                        </a:solidFill>
                        <a:latin typeface="游ゴシック" panose="020B0400000000000000" pitchFamily="50" charset="-128"/>
                        <a:ea typeface="游ゴシック" panose="020B0400000000000000" pitchFamily="50" charset="-128"/>
                      </a:endParaRPr>
                    </a:p>
                    <a:p>
                      <a:r>
                        <a:rPr kumimoji="1" lang="ja-JP" altLang="en-US" sz="1300" dirty="0">
                          <a:solidFill>
                            <a:schemeClr val="tx1"/>
                          </a:solidFill>
                          <a:latin typeface="游ゴシック" panose="020B0400000000000000" pitchFamily="50" charset="-128"/>
                          <a:ea typeface="游ゴシック" panose="020B0400000000000000" pitchFamily="50" charset="-128"/>
                        </a:rPr>
                        <a:t>報道、高度専門職、経営・管理、</a:t>
                      </a:r>
                      <a:endParaRPr kumimoji="1" lang="en-US" altLang="ja-JP" sz="1300" dirty="0">
                        <a:solidFill>
                          <a:schemeClr val="tx1"/>
                        </a:solidFill>
                        <a:latin typeface="游ゴシック" panose="020B0400000000000000" pitchFamily="50" charset="-128"/>
                        <a:ea typeface="游ゴシック" panose="020B0400000000000000" pitchFamily="50" charset="-128"/>
                      </a:endParaRPr>
                    </a:p>
                    <a:p>
                      <a:r>
                        <a:rPr kumimoji="1" lang="ja-JP" altLang="en-US" sz="1300" dirty="0">
                          <a:solidFill>
                            <a:schemeClr val="tx1"/>
                          </a:solidFill>
                          <a:latin typeface="游ゴシック" panose="020B0400000000000000" pitchFamily="50" charset="-128"/>
                          <a:ea typeface="游ゴシック" panose="020B0400000000000000" pitchFamily="50" charset="-128"/>
                        </a:rPr>
                        <a:t>法律・会計業務、医療、研究、教育、</a:t>
                      </a:r>
                      <a:endParaRPr kumimoji="1" lang="en-US" altLang="ja-JP" sz="1300" dirty="0">
                        <a:solidFill>
                          <a:schemeClr val="tx1"/>
                        </a:solidFill>
                        <a:latin typeface="游ゴシック" panose="020B0400000000000000" pitchFamily="50" charset="-128"/>
                        <a:ea typeface="游ゴシック" panose="020B0400000000000000" pitchFamily="50" charset="-128"/>
                      </a:endParaRPr>
                    </a:p>
                    <a:p>
                      <a:r>
                        <a:rPr kumimoji="1" lang="ja-JP" altLang="en-US" sz="1300" dirty="0">
                          <a:solidFill>
                            <a:schemeClr val="tx1"/>
                          </a:solidFill>
                          <a:latin typeface="游ゴシック" panose="020B0400000000000000" pitchFamily="50" charset="-128"/>
                          <a:ea typeface="游ゴシック" panose="020B0400000000000000" pitchFamily="50" charset="-128"/>
                        </a:rPr>
                        <a:t>技術・人文知識・国際業務、企業内転勤、介護、興行、技能、技能実習、文化活動、短期滞在、留学、研修、家族滞在、</a:t>
                      </a:r>
                      <a:endParaRPr kumimoji="1" lang="en-US" altLang="ja-JP" sz="1300" dirty="0">
                        <a:solidFill>
                          <a:schemeClr val="tx1"/>
                        </a:solidFill>
                        <a:latin typeface="游ゴシック" panose="020B0400000000000000" pitchFamily="50" charset="-128"/>
                        <a:ea typeface="游ゴシック" panose="020B0400000000000000" pitchFamily="50" charset="-128"/>
                      </a:endParaRPr>
                    </a:p>
                    <a:p>
                      <a:r>
                        <a:rPr kumimoji="1" lang="ja-JP" altLang="en-US" sz="1300" dirty="0">
                          <a:solidFill>
                            <a:schemeClr val="tx1"/>
                          </a:solidFill>
                          <a:latin typeface="游ゴシック" panose="020B0400000000000000" pitchFamily="50" charset="-128"/>
                          <a:ea typeface="游ゴシック" panose="020B0400000000000000" pitchFamily="50" charset="-128"/>
                        </a:rPr>
                        <a:t>特定活動、特定技能</a:t>
                      </a:r>
                    </a:p>
                  </a:txBody>
                  <a:tcPr marL="100968" marR="100968" marT="50484" marB="50484">
                    <a:solidFill>
                      <a:schemeClr val="bg1"/>
                    </a:solidFill>
                  </a:tcPr>
                </a:tc>
                <a:tc>
                  <a:txBody>
                    <a:bodyPr/>
                    <a:lstStyle/>
                    <a:p>
                      <a:r>
                        <a:rPr kumimoji="1" lang="ja-JP" altLang="en-US" sz="1300" dirty="0">
                          <a:solidFill>
                            <a:schemeClr val="tx1"/>
                          </a:solidFill>
                          <a:latin typeface="游ゴシック" panose="020B0400000000000000" pitchFamily="50" charset="-128"/>
                          <a:ea typeface="游ゴシック" panose="020B0400000000000000" pitchFamily="50" charset="-128"/>
                        </a:rPr>
                        <a:t>永住者、日本人の配偶者等、</a:t>
                      </a:r>
                      <a:endParaRPr kumimoji="1" lang="en-US" altLang="ja-JP" sz="1300" dirty="0">
                        <a:solidFill>
                          <a:schemeClr val="tx1"/>
                        </a:solidFill>
                        <a:latin typeface="游ゴシック" panose="020B0400000000000000" pitchFamily="50" charset="-128"/>
                        <a:ea typeface="游ゴシック" panose="020B0400000000000000" pitchFamily="50" charset="-128"/>
                      </a:endParaRPr>
                    </a:p>
                    <a:p>
                      <a:r>
                        <a:rPr kumimoji="1" lang="ja-JP" altLang="en-US" sz="1300" dirty="0">
                          <a:solidFill>
                            <a:schemeClr val="tx1"/>
                          </a:solidFill>
                          <a:latin typeface="游ゴシック" panose="020B0400000000000000" pitchFamily="50" charset="-128"/>
                          <a:ea typeface="游ゴシック" panose="020B0400000000000000" pitchFamily="50" charset="-128"/>
                        </a:rPr>
                        <a:t>永住者の配偶者等、定住者</a:t>
                      </a:r>
                    </a:p>
                  </a:txBody>
                  <a:tcPr marL="100968" marR="100968" marT="50484" marB="50484">
                    <a:solidFill>
                      <a:schemeClr val="bg1"/>
                    </a:solidFill>
                  </a:tcPr>
                </a:tc>
                <a:extLst>
                  <a:ext uri="{0D108BD9-81ED-4DB2-BD59-A6C34878D82A}">
                    <a16:rowId xmlns:a16="http://schemas.microsoft.com/office/drawing/2014/main" val="3252175512"/>
                  </a:ext>
                </a:extLst>
              </a:tr>
            </a:tbl>
          </a:graphicData>
        </a:graphic>
      </p:graphicFrame>
    </p:spTree>
    <p:extLst>
      <p:ext uri="{BB962C8B-B14F-4D97-AF65-F5344CB8AC3E}">
        <p14:creationId xmlns:p14="http://schemas.microsoft.com/office/powerpoint/2010/main" val="352965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27;p18">
            <a:extLst>
              <a:ext uri="{FF2B5EF4-FFF2-40B4-BE49-F238E27FC236}">
                <a16:creationId xmlns:a16="http://schemas.microsoft.com/office/drawing/2014/main" id="{8BB216B3-0073-4791-AFFC-4C4721F565EB}"/>
              </a:ext>
            </a:extLst>
          </p:cNvPr>
          <p:cNvSpPr txBox="1">
            <a:spLocks noGrp="1"/>
          </p:cNvSpPr>
          <p:nvPr>
            <p:ph type="title"/>
          </p:nvPr>
        </p:nvSpPr>
        <p:spPr>
          <a:xfrm>
            <a:off x="1523998" y="-7386"/>
            <a:ext cx="7620001" cy="582900"/>
          </a:xfrm>
          <a:prstGeom prst="rect">
            <a:avLst/>
          </a:prstGeom>
        </p:spPr>
        <p:txBody>
          <a:bodyPr spcFirstLastPara="1" wrap="square" lIns="91425" tIns="91425" rIns="91425" bIns="91425" anchor="b" anchorCtr="0">
            <a:noAutofit/>
          </a:bodyPr>
          <a:lstStyle/>
          <a:p>
            <a:r>
              <a:rPr lang="ja-JP" altLang="en-US" sz="2000" dirty="0">
                <a:latin typeface="游ゴシック" panose="020B0400000000000000" pitchFamily="50" charset="-128"/>
                <a:ea typeface="游ゴシック" panose="020B0400000000000000" pitchFamily="50" charset="-128"/>
              </a:rPr>
              <a:t>就労に関わる在留資格　①技術・人文知識・国際業務</a:t>
            </a:r>
            <a:endParaRPr sz="200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097C759C-3AF5-45C8-A0BB-CCCD8F3D41AB}"/>
              </a:ext>
            </a:extLst>
          </p:cNvPr>
          <p:cNvSpPr txBox="1"/>
          <p:nvPr/>
        </p:nvSpPr>
        <p:spPr>
          <a:xfrm>
            <a:off x="1619672" y="699542"/>
            <a:ext cx="7416824" cy="2246769"/>
          </a:xfrm>
          <a:prstGeom prst="rect">
            <a:avLst/>
          </a:prstGeom>
          <a:noFill/>
        </p:spPr>
        <p:txBody>
          <a:bodyPr wrap="square" rtlCol="0">
            <a:spAutoFit/>
          </a:bodyPr>
          <a:lstStyle/>
          <a:p>
            <a:pPr algn="just"/>
            <a:r>
              <a:rPr lang="ja-JP" altLang="en-US" sz="1400" dirty="0">
                <a:latin typeface="游ゴシック Light" panose="020B0300000000000000" pitchFamily="50" charset="-128"/>
                <a:ea typeface="游ゴシック Light" panose="020B0300000000000000" pitchFamily="50" charset="-128"/>
              </a:rPr>
              <a:t>「技術・人文知識・国際業務」の在留資格は、日本国内の企業との契約に基づいて行う、自然科学の分野（理科系の分野）若しくは人文科学の分野（文系の分野）の専門的技術　若しくは知識を必要とする業務に従事する外国人又は外国人特有の感性を必要とする業務に従事する外国人を受け入れるために設けられたものです。</a:t>
            </a:r>
            <a:endParaRPr lang="en-US" altLang="ja-JP" sz="1400" dirty="0">
              <a:latin typeface="游ゴシック Light" panose="020B0300000000000000" pitchFamily="50" charset="-128"/>
              <a:ea typeface="游ゴシック Light" panose="020B0300000000000000" pitchFamily="50" charset="-128"/>
            </a:endParaRPr>
          </a:p>
          <a:p>
            <a:pPr algn="just"/>
            <a:endParaRPr lang="ja-JP" altLang="en-US" sz="1400" dirty="0">
              <a:latin typeface="游ゴシック Light" panose="020B0300000000000000" pitchFamily="50" charset="-128"/>
              <a:ea typeface="游ゴシック Light" panose="020B0300000000000000" pitchFamily="50" charset="-128"/>
            </a:endParaRPr>
          </a:p>
          <a:p>
            <a:pPr algn="just"/>
            <a:r>
              <a:rPr lang="ja-JP" altLang="en-US" sz="1400" dirty="0">
                <a:latin typeface="游ゴシック Light" panose="020B0300000000000000" pitchFamily="50" charset="-128"/>
                <a:ea typeface="游ゴシック Light" panose="020B0300000000000000" pitchFamily="50" charset="-128"/>
              </a:rPr>
              <a:t>具体的な職種としては、文系では、</a:t>
            </a:r>
            <a:r>
              <a:rPr lang="ja-JP" altLang="en-US" sz="1400" b="1" dirty="0">
                <a:solidFill>
                  <a:srgbClr val="E62949"/>
                </a:solidFill>
                <a:latin typeface="游ゴシック Light" panose="020B0300000000000000" pitchFamily="50" charset="-128"/>
                <a:ea typeface="游ゴシック Light" panose="020B0300000000000000" pitchFamily="50" charset="-128"/>
              </a:rPr>
              <a:t>営業、財務、人事、総務、企画、通訳翻訳、語学教師、デザイナー</a:t>
            </a:r>
            <a:r>
              <a:rPr lang="ja-JP" altLang="en-US" sz="1400" dirty="0">
                <a:latin typeface="游ゴシック Light" panose="020B0300000000000000" pitchFamily="50" charset="-128"/>
                <a:ea typeface="游ゴシック Light" panose="020B0300000000000000" pitchFamily="50" charset="-128"/>
              </a:rPr>
              <a:t>などが挙げられます。一方理系では、</a:t>
            </a:r>
            <a:r>
              <a:rPr lang="ja-JP" altLang="en-US" sz="1400" b="1" dirty="0">
                <a:solidFill>
                  <a:srgbClr val="E62949"/>
                </a:solidFill>
                <a:latin typeface="游ゴシック Light" panose="020B0300000000000000" pitchFamily="50" charset="-128"/>
                <a:ea typeface="游ゴシック Light" panose="020B0300000000000000" pitchFamily="50" charset="-128"/>
              </a:rPr>
              <a:t>システムエンジニア、プログラマー、設計、生産技術</a:t>
            </a:r>
            <a:r>
              <a:rPr lang="ja-JP" altLang="en-US" sz="1400" dirty="0">
                <a:latin typeface="游ゴシック Light" panose="020B0300000000000000" pitchFamily="50" charset="-128"/>
                <a:ea typeface="游ゴシック Light" panose="020B0300000000000000" pitchFamily="50" charset="-128"/>
              </a:rPr>
              <a:t>などが挙げられます。</a:t>
            </a:r>
            <a:endParaRPr lang="en-US" altLang="ja-JP" sz="1400" dirty="0">
              <a:latin typeface="游ゴシック Light" panose="020B0300000000000000" pitchFamily="50" charset="-128"/>
              <a:ea typeface="游ゴシック Light" panose="020B0300000000000000" pitchFamily="50" charset="-128"/>
            </a:endParaRPr>
          </a:p>
          <a:p>
            <a:pPr algn="just"/>
            <a:endParaRPr lang="ja-JP" altLang="en-US" sz="1400" dirty="0">
              <a:latin typeface="游ゴシック Light" panose="020B0300000000000000" pitchFamily="50" charset="-128"/>
              <a:ea typeface="游ゴシック Light" panose="020B0300000000000000" pitchFamily="50" charset="-128"/>
            </a:endParaRPr>
          </a:p>
          <a:p>
            <a:pPr algn="just"/>
            <a:r>
              <a:rPr lang="ja-JP" altLang="en-US" sz="1400" dirty="0">
                <a:latin typeface="游ゴシック Light" panose="020B0300000000000000" pitchFamily="50" charset="-128"/>
                <a:ea typeface="游ゴシック Light" panose="020B0300000000000000" pitchFamily="50" charset="-128"/>
              </a:rPr>
              <a:t>技術人文知識国際業務では、いわゆる</a:t>
            </a:r>
            <a:r>
              <a:rPr lang="ja-JP" altLang="en-US" sz="1400" b="1" dirty="0">
                <a:solidFill>
                  <a:srgbClr val="E62949"/>
                </a:solidFill>
                <a:latin typeface="游ゴシック Light" panose="020B0300000000000000" pitchFamily="50" charset="-128"/>
                <a:ea typeface="游ゴシック Light" panose="020B0300000000000000" pitchFamily="50" charset="-128"/>
              </a:rPr>
              <a:t>単純労働系の仕事は該当しません</a:t>
            </a:r>
            <a:r>
              <a:rPr lang="ja-JP" altLang="en-US" sz="1400" dirty="0">
                <a:latin typeface="游ゴシック Light" panose="020B0300000000000000" pitchFamily="50" charset="-128"/>
                <a:ea typeface="游ゴシック Light" panose="020B0300000000000000" pitchFamily="50" charset="-128"/>
              </a:rPr>
              <a:t>。</a:t>
            </a:r>
            <a:endParaRPr lang="en-US" altLang="ja-JP" sz="1400" dirty="0">
              <a:latin typeface="游ゴシック Light" panose="020B0300000000000000" pitchFamily="50" charset="-128"/>
              <a:ea typeface="游ゴシック Light" panose="020B0300000000000000" pitchFamily="50" charset="-128"/>
            </a:endParaRPr>
          </a:p>
        </p:txBody>
      </p:sp>
      <p:pic>
        <p:nvPicPr>
          <p:cNvPr id="4" name="図 3">
            <a:extLst>
              <a:ext uri="{FF2B5EF4-FFF2-40B4-BE49-F238E27FC236}">
                <a16:creationId xmlns:a16="http://schemas.microsoft.com/office/drawing/2014/main" id="{C9CC2C5B-EE12-4FFE-BD8B-B7F588A0BE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198947"/>
            <a:ext cx="2079088" cy="1668468"/>
          </a:xfrm>
          <a:prstGeom prst="rect">
            <a:avLst/>
          </a:prstGeom>
        </p:spPr>
      </p:pic>
      <p:pic>
        <p:nvPicPr>
          <p:cNvPr id="6" name="図 5">
            <a:extLst>
              <a:ext uri="{FF2B5EF4-FFF2-40B4-BE49-F238E27FC236}">
                <a16:creationId xmlns:a16="http://schemas.microsoft.com/office/drawing/2014/main" id="{3429D4D0-3730-4BA1-8B63-508EB923E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603" y="3070339"/>
            <a:ext cx="1454962" cy="1925685"/>
          </a:xfrm>
          <a:prstGeom prst="rect">
            <a:avLst/>
          </a:prstGeom>
        </p:spPr>
      </p:pic>
      <p:pic>
        <p:nvPicPr>
          <p:cNvPr id="8" name="図 7">
            <a:extLst>
              <a:ext uri="{FF2B5EF4-FFF2-40B4-BE49-F238E27FC236}">
                <a16:creationId xmlns:a16="http://schemas.microsoft.com/office/drawing/2014/main" id="{98CC566E-E4CD-477C-9403-102FAD3F3C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3071970"/>
            <a:ext cx="2304256" cy="1924054"/>
          </a:xfrm>
          <a:prstGeom prst="rect">
            <a:avLst/>
          </a:prstGeom>
        </p:spPr>
      </p:pic>
    </p:spTree>
    <p:extLst>
      <p:ext uri="{BB962C8B-B14F-4D97-AF65-F5344CB8AC3E}">
        <p14:creationId xmlns:p14="http://schemas.microsoft.com/office/powerpoint/2010/main" val="226179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7C759C-3AF5-45C8-A0BB-CCCD8F3D41AB}"/>
              </a:ext>
            </a:extLst>
          </p:cNvPr>
          <p:cNvSpPr txBox="1"/>
          <p:nvPr/>
        </p:nvSpPr>
        <p:spPr>
          <a:xfrm>
            <a:off x="1619672" y="123478"/>
            <a:ext cx="7416824" cy="2277547"/>
          </a:xfrm>
          <a:prstGeom prst="rect">
            <a:avLst/>
          </a:prstGeom>
          <a:noFill/>
        </p:spPr>
        <p:txBody>
          <a:bodyPr wrap="square" rtlCol="0">
            <a:spAutoFit/>
          </a:bodyPr>
          <a:lstStyle/>
          <a:p>
            <a:pPr algn="just"/>
            <a:r>
              <a:rPr lang="ja-JP" altLang="en-US" sz="1400" b="1" dirty="0">
                <a:latin typeface="游ゴシック Light" panose="020B0300000000000000" pitchFamily="50" charset="-128"/>
                <a:ea typeface="游ゴシック Light" panose="020B0300000000000000" pitchFamily="50" charset="-128"/>
              </a:rPr>
              <a:t>◆必要な要件</a:t>
            </a:r>
            <a:r>
              <a:rPr lang="ja-JP" altLang="en-US" sz="1400" dirty="0">
                <a:latin typeface="游ゴシック Light" panose="020B0300000000000000" pitchFamily="50" charset="-128"/>
                <a:ea typeface="游ゴシック Light" panose="020B0300000000000000" pitchFamily="50" charset="-128"/>
              </a:rPr>
              <a:t>（いずれかに該当すること）</a:t>
            </a:r>
            <a:endParaRPr lang="en-US" altLang="ja-JP" sz="1400" dirty="0">
              <a:latin typeface="游ゴシック Light" panose="020B0300000000000000" pitchFamily="50" charset="-128"/>
              <a:ea typeface="游ゴシック Light" panose="020B0300000000000000" pitchFamily="50" charset="-128"/>
            </a:endParaRPr>
          </a:p>
          <a:p>
            <a:pPr algn="just">
              <a:spcBef>
                <a:spcPts val="1200"/>
              </a:spcBef>
            </a:pPr>
            <a:r>
              <a:rPr lang="ja-JP" altLang="en-US" sz="1400" dirty="0">
                <a:latin typeface="游ゴシック Light" panose="020B0300000000000000" pitchFamily="50" charset="-128"/>
                <a:ea typeface="游ゴシック Light" panose="020B0300000000000000" pitchFamily="50" charset="-128"/>
              </a:rPr>
              <a:t>　●日本または外国で大学（短期大学を含む）を卒業した者</a:t>
            </a:r>
            <a:endParaRPr lang="en-US" altLang="ja-JP" sz="1400" dirty="0">
              <a:latin typeface="游ゴシック Light" panose="020B0300000000000000" pitchFamily="50" charset="-128"/>
              <a:ea typeface="游ゴシック Light" panose="020B0300000000000000" pitchFamily="50" charset="-128"/>
            </a:endParaRPr>
          </a:p>
          <a:p>
            <a:pPr algn="just">
              <a:spcBef>
                <a:spcPts val="1200"/>
              </a:spcBef>
            </a:pPr>
            <a:r>
              <a:rPr lang="ja-JP" altLang="en-US" sz="1400" dirty="0">
                <a:latin typeface="游ゴシック Light" panose="020B0300000000000000" pitchFamily="50" charset="-128"/>
                <a:ea typeface="游ゴシック Light" panose="020B0300000000000000" pitchFamily="50" charset="-128"/>
              </a:rPr>
              <a:t>　●日本にある専門学校を卒業し、専門士の学位を取得した者</a:t>
            </a:r>
            <a:endParaRPr lang="en-US" altLang="ja-JP" sz="1400" dirty="0">
              <a:latin typeface="游ゴシック Light" panose="020B0300000000000000" pitchFamily="50" charset="-128"/>
              <a:ea typeface="游ゴシック Light" panose="020B0300000000000000" pitchFamily="50" charset="-128"/>
            </a:endParaRPr>
          </a:p>
          <a:p>
            <a:pPr algn="just">
              <a:spcBef>
                <a:spcPts val="1200"/>
              </a:spcBef>
            </a:pPr>
            <a:r>
              <a:rPr lang="ja-JP" altLang="en-US" sz="1400" dirty="0">
                <a:latin typeface="游ゴシック Light" panose="020B0300000000000000" pitchFamily="50" charset="-128"/>
                <a:ea typeface="游ゴシック Light" panose="020B0300000000000000" pitchFamily="50" charset="-128"/>
              </a:rPr>
              <a:t>　●</a:t>
            </a:r>
            <a:r>
              <a:rPr lang="en-US" altLang="ja-JP" sz="1400" dirty="0">
                <a:latin typeface="游ゴシック Light" panose="020B0300000000000000" pitchFamily="50" charset="-128"/>
                <a:ea typeface="游ゴシック Light" panose="020B0300000000000000" pitchFamily="50" charset="-128"/>
              </a:rPr>
              <a:t>10</a:t>
            </a:r>
            <a:r>
              <a:rPr lang="ja-JP" altLang="en-US" sz="1400" dirty="0">
                <a:latin typeface="游ゴシック Light" panose="020B0300000000000000" pitchFamily="50" charset="-128"/>
                <a:ea typeface="游ゴシック Light" panose="020B0300000000000000" pitchFamily="50" charset="-128"/>
              </a:rPr>
              <a:t>年以上の実務経験があること</a:t>
            </a:r>
            <a:endParaRPr lang="en-US" altLang="ja-JP" sz="1400" dirty="0">
              <a:latin typeface="游ゴシック Light" panose="020B0300000000000000" pitchFamily="50" charset="-128"/>
              <a:ea typeface="游ゴシック Light" panose="020B0300000000000000" pitchFamily="50" charset="-128"/>
            </a:endParaRPr>
          </a:p>
          <a:p>
            <a:pPr algn="just"/>
            <a:r>
              <a:rPr lang="ja-JP" altLang="en-US" sz="1400" dirty="0">
                <a:latin typeface="游ゴシック Light" panose="020B0300000000000000" pitchFamily="50" charset="-128"/>
                <a:ea typeface="游ゴシック Light" panose="020B0300000000000000" pitchFamily="50" charset="-128"/>
              </a:rPr>
              <a:t>　　ただし、申請人が外国の文化に基盤を有する思考又は感受性を必要とする業務</a:t>
            </a:r>
            <a:br>
              <a:rPr lang="en-US" altLang="ja-JP" sz="1400" dirty="0">
                <a:latin typeface="游ゴシック Light" panose="020B0300000000000000" pitchFamily="50" charset="-128"/>
                <a:ea typeface="游ゴシック Light" panose="020B0300000000000000" pitchFamily="50" charset="-128"/>
              </a:rPr>
            </a:br>
            <a:r>
              <a:rPr lang="ja-JP" altLang="en-US" sz="1400" dirty="0">
                <a:latin typeface="游ゴシック Light" panose="020B0300000000000000" pitchFamily="50" charset="-128"/>
                <a:ea typeface="游ゴシック Light" panose="020B0300000000000000" pitchFamily="50" charset="-128"/>
              </a:rPr>
              <a:t>　（翻訳、通訳、語学の指導、広報、宣伝又は海外取引業務、服飾若しくは室内装飾に</a:t>
            </a:r>
            <a:br>
              <a:rPr lang="en-US" altLang="ja-JP" sz="1400" dirty="0">
                <a:latin typeface="游ゴシック Light" panose="020B0300000000000000" pitchFamily="50" charset="-128"/>
                <a:ea typeface="游ゴシック Light" panose="020B0300000000000000" pitchFamily="50" charset="-128"/>
              </a:rPr>
            </a:br>
            <a:r>
              <a:rPr lang="ja-JP" altLang="en-US" sz="1400" dirty="0">
                <a:latin typeface="游ゴシック Light" panose="020B0300000000000000" pitchFamily="50" charset="-128"/>
                <a:ea typeface="游ゴシック Light" panose="020B0300000000000000" pitchFamily="50" charset="-128"/>
              </a:rPr>
              <a:t>　　係るデザイン、商品開発等）については</a:t>
            </a:r>
            <a:r>
              <a:rPr lang="ja-JP" altLang="en-US" sz="1400" u="sng" dirty="0">
                <a:latin typeface="游ゴシック Light" panose="020B0300000000000000" pitchFamily="50" charset="-128"/>
                <a:ea typeface="游ゴシック Light" panose="020B0300000000000000" pitchFamily="50" charset="-128"/>
              </a:rPr>
              <a:t>三年以上の実務経験で問題ありません。</a:t>
            </a:r>
            <a:endParaRPr lang="ja-JP" altLang="en-US" sz="1400" dirty="0">
              <a:latin typeface="游ゴシック Light" panose="020B0300000000000000" pitchFamily="50" charset="-128"/>
              <a:ea typeface="游ゴシック Light" panose="020B0300000000000000" pitchFamily="50" charset="-128"/>
            </a:endParaRPr>
          </a:p>
          <a:p>
            <a:pPr algn="just"/>
            <a:endParaRPr kumimoji="1" lang="ja-JP" altLang="en-US" sz="1400" dirty="0">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148298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27;p18">
            <a:extLst>
              <a:ext uri="{FF2B5EF4-FFF2-40B4-BE49-F238E27FC236}">
                <a16:creationId xmlns:a16="http://schemas.microsoft.com/office/drawing/2014/main" id="{8BB216B3-0073-4791-AFFC-4C4721F565EB}"/>
              </a:ext>
            </a:extLst>
          </p:cNvPr>
          <p:cNvSpPr txBox="1">
            <a:spLocks noGrp="1"/>
          </p:cNvSpPr>
          <p:nvPr>
            <p:ph type="title"/>
          </p:nvPr>
        </p:nvSpPr>
        <p:spPr>
          <a:xfrm>
            <a:off x="1523999" y="-7386"/>
            <a:ext cx="6880500" cy="582900"/>
          </a:xfrm>
          <a:prstGeom prst="rect">
            <a:avLst/>
          </a:prstGeom>
        </p:spPr>
        <p:txBody>
          <a:bodyPr spcFirstLastPara="1" wrap="square" lIns="91425" tIns="91425" rIns="91425" bIns="91425" anchor="b" anchorCtr="0">
            <a:noAutofit/>
          </a:bodyPr>
          <a:lstStyle/>
          <a:p>
            <a:r>
              <a:rPr lang="ja-JP" altLang="en-US" sz="2400" dirty="0">
                <a:latin typeface="游ゴシック" panose="020B0400000000000000" pitchFamily="50" charset="-128"/>
                <a:ea typeface="游ゴシック" panose="020B0400000000000000" pitchFamily="50" charset="-128"/>
              </a:rPr>
              <a:t>就労に関わる在留資格　②特定活動（</a:t>
            </a:r>
            <a:r>
              <a:rPr lang="en-US" altLang="ja-JP" sz="2400" dirty="0">
                <a:latin typeface="游ゴシック" panose="020B0400000000000000" pitchFamily="50" charset="-128"/>
                <a:ea typeface="游ゴシック" panose="020B0400000000000000" pitchFamily="50" charset="-128"/>
              </a:rPr>
              <a:t>46</a:t>
            </a:r>
            <a:r>
              <a:rPr lang="ja-JP" altLang="en-US" sz="2400" dirty="0">
                <a:latin typeface="游ゴシック" panose="020B0400000000000000" pitchFamily="50" charset="-128"/>
                <a:ea typeface="游ゴシック" panose="020B0400000000000000" pitchFamily="50" charset="-128"/>
              </a:rPr>
              <a:t>号）</a:t>
            </a:r>
            <a:endParaRPr sz="2400" dirty="0">
              <a:latin typeface="游ゴシック" panose="020B0400000000000000" pitchFamily="50" charset="-128"/>
              <a:ea typeface="游ゴシック" panose="020B0400000000000000" pitchFamily="50" charset="-128"/>
            </a:endParaRPr>
          </a:p>
        </p:txBody>
      </p:sp>
      <p:sp>
        <p:nvSpPr>
          <p:cNvPr id="3" name="Google Shape;1928;p18">
            <a:extLst>
              <a:ext uri="{FF2B5EF4-FFF2-40B4-BE49-F238E27FC236}">
                <a16:creationId xmlns:a16="http://schemas.microsoft.com/office/drawing/2014/main" id="{C495438D-1B12-4D2E-84B7-046F20D4F9D8}"/>
              </a:ext>
            </a:extLst>
          </p:cNvPr>
          <p:cNvSpPr txBox="1">
            <a:spLocks/>
          </p:cNvSpPr>
          <p:nvPr/>
        </p:nvSpPr>
        <p:spPr>
          <a:xfrm>
            <a:off x="1619672" y="575514"/>
            <a:ext cx="7351058" cy="4567986"/>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en-US" altLang="ja-JP" sz="1400" dirty="0">
                <a:latin typeface="游ゴシック" panose="020B0400000000000000" pitchFamily="50" charset="-128"/>
                <a:ea typeface="游ゴシック" panose="020B0400000000000000" pitchFamily="50" charset="-128"/>
              </a:rPr>
              <a:t>2019</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5</a:t>
            </a:r>
            <a:r>
              <a:rPr lang="ja-JP" altLang="en-US" sz="1400" dirty="0">
                <a:latin typeface="游ゴシック" panose="020B0400000000000000" pitchFamily="50" charset="-128"/>
                <a:ea typeface="游ゴシック" panose="020B0400000000000000" pitchFamily="50" charset="-128"/>
              </a:rPr>
              <a:t>月</a:t>
            </a:r>
            <a:r>
              <a:rPr lang="en-US" altLang="ja-JP" sz="1400" dirty="0">
                <a:latin typeface="游ゴシック" panose="020B0400000000000000" pitchFamily="50" charset="-128"/>
                <a:ea typeface="游ゴシック" panose="020B0400000000000000" pitchFamily="50" charset="-128"/>
              </a:rPr>
              <a:t>30</a:t>
            </a:r>
            <a:r>
              <a:rPr lang="ja-JP" altLang="en-US" sz="1400" dirty="0">
                <a:latin typeface="游ゴシック" panose="020B0400000000000000" pitchFamily="50" charset="-128"/>
                <a:ea typeface="游ゴシック" panose="020B0400000000000000" pitchFamily="50" charset="-128"/>
              </a:rPr>
              <a:t>日、外国人留学生の就職先を拡大するための制度「特定活動（</a:t>
            </a:r>
            <a:r>
              <a:rPr lang="en-US" altLang="ja-JP" sz="1400" dirty="0">
                <a:latin typeface="游ゴシック" panose="020B0400000000000000" pitchFamily="50" charset="-128"/>
                <a:ea typeface="游ゴシック" panose="020B0400000000000000" pitchFamily="50" charset="-128"/>
              </a:rPr>
              <a:t>46</a:t>
            </a:r>
            <a:r>
              <a:rPr lang="ja-JP" altLang="en-US" sz="1400" dirty="0">
                <a:latin typeface="游ゴシック" panose="020B0400000000000000" pitchFamily="50" charset="-128"/>
                <a:ea typeface="游ゴシック" panose="020B0400000000000000" pitchFamily="50" charset="-128"/>
              </a:rPr>
              <a:t>号）」が公布されました。</a:t>
            </a:r>
            <a:endParaRPr lang="en-US" altLang="ja-JP" sz="1400" dirty="0">
              <a:latin typeface="游ゴシック" panose="020B0400000000000000" pitchFamily="50" charset="-128"/>
              <a:ea typeface="游ゴシック" panose="020B0400000000000000" pitchFamily="50" charset="-128"/>
            </a:endParaRPr>
          </a:p>
          <a:p>
            <a:pPr marL="76200" algn="just">
              <a:spcBef>
                <a:spcPts val="1200"/>
              </a:spcBef>
              <a:spcAft>
                <a:spcPts val="600"/>
              </a:spcAft>
            </a:pPr>
            <a:r>
              <a:rPr lang="ja-JP" altLang="en-US" sz="1400" b="1" dirty="0">
                <a:latin typeface="游ゴシック" panose="020B0400000000000000" pitchFamily="50" charset="-128"/>
                <a:ea typeface="游ゴシック" panose="020B0400000000000000" pitchFamily="50" charset="-128"/>
              </a:rPr>
              <a:t>◆特定活動（</a:t>
            </a:r>
            <a:r>
              <a:rPr lang="en-US" altLang="ja-JP" sz="1400" b="1" dirty="0">
                <a:latin typeface="游ゴシック" panose="020B0400000000000000" pitchFamily="50" charset="-128"/>
                <a:ea typeface="游ゴシック" panose="020B0400000000000000" pitchFamily="50" charset="-128"/>
              </a:rPr>
              <a:t>46</a:t>
            </a:r>
            <a:r>
              <a:rPr lang="ja-JP" altLang="en-US" sz="1400" b="1" dirty="0">
                <a:latin typeface="游ゴシック" panose="020B0400000000000000" pitchFamily="50" charset="-128"/>
                <a:ea typeface="游ゴシック" panose="020B0400000000000000" pitchFamily="50" charset="-128"/>
              </a:rPr>
              <a:t>号）新設の理由</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1200"/>
              </a:spcAft>
            </a:pPr>
            <a:r>
              <a:rPr lang="ja-JP" altLang="en-US" sz="1400" dirty="0">
                <a:latin typeface="游ゴシック" panose="020B0400000000000000" pitchFamily="50" charset="-128"/>
                <a:ea typeface="游ゴシック" panose="020B0400000000000000" pitchFamily="50" charset="-128"/>
              </a:rPr>
              <a:t>今までの制度では、飲食店、小売店などのサービス業、製造業などが主たる場合、就労目的での在留資格は認められていませんでした。</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1200"/>
              </a:spcAft>
            </a:pPr>
            <a:r>
              <a:rPr lang="ja-JP" altLang="en-US" sz="1400" dirty="0">
                <a:latin typeface="游ゴシック" panose="020B0400000000000000" pitchFamily="50" charset="-128"/>
                <a:ea typeface="游ゴシック" panose="020B0400000000000000" pitchFamily="50" charset="-128"/>
              </a:rPr>
              <a:t>しかし、民間企業では、インバウンド需要の高まりや、すでに企業に勤めている外国人労働者の橋渡しの役目を担ってくれる、より高度な日本語能力を持つ外国人の採用が　必要となりました。</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1200"/>
              </a:spcAft>
            </a:pPr>
            <a:r>
              <a:rPr lang="ja-JP" altLang="en-US" sz="1400" dirty="0">
                <a:latin typeface="游ゴシック" panose="020B0400000000000000" pitchFamily="50" charset="-128"/>
                <a:ea typeface="游ゴシック" panose="020B0400000000000000" pitchFamily="50" charset="-128"/>
              </a:rPr>
              <a:t>そこで、日本の大学、大学院を卒業し、そこで修得した知識や日本語能力を活かすことができる人材が必要となりました。このような経緯から、今回新制度が設けられました。</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◆特定活動（</a:t>
            </a:r>
            <a:r>
              <a:rPr lang="en-US" altLang="ja-JP" sz="1400" b="1" dirty="0">
                <a:latin typeface="游ゴシック" panose="020B0400000000000000" pitchFamily="50" charset="-128"/>
                <a:ea typeface="游ゴシック" panose="020B0400000000000000" pitchFamily="50" charset="-128"/>
              </a:rPr>
              <a:t>46</a:t>
            </a:r>
            <a:r>
              <a:rPr lang="ja-JP" altLang="en-US" sz="1400" b="1" dirty="0">
                <a:latin typeface="游ゴシック" panose="020B0400000000000000" pitchFamily="50" charset="-128"/>
                <a:ea typeface="游ゴシック" panose="020B0400000000000000" pitchFamily="50" charset="-128"/>
              </a:rPr>
              <a:t>号）新設の趣旨</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日本の大学（</a:t>
            </a:r>
            <a:r>
              <a:rPr lang="en-US" altLang="ja-JP" sz="1400" dirty="0">
                <a:latin typeface="游ゴシック" panose="020B0400000000000000" pitchFamily="50" charset="-128"/>
                <a:ea typeface="游ゴシック" panose="020B0400000000000000" pitchFamily="50" charset="-128"/>
              </a:rPr>
              <a:t>4</a:t>
            </a:r>
            <a:r>
              <a:rPr lang="ja-JP" altLang="en-US" sz="1400" dirty="0">
                <a:latin typeface="游ゴシック" panose="020B0400000000000000" pitchFamily="50" charset="-128"/>
                <a:ea typeface="游ゴシック" panose="020B0400000000000000" pitchFamily="50" charset="-128"/>
              </a:rPr>
              <a:t>年生大学）または大学院の課程を適正に卒業・修了した留学生は、日本の文化に触れながら学んだ日本の良き理解者であり、在学中に修得した知識や、日本語を含む語学力を活用する業務が含まれている場合、その就職を認めることとする。</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endParaRPr lang="en-US" altLang="ja-JP"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47728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28;p18">
            <a:extLst>
              <a:ext uri="{FF2B5EF4-FFF2-40B4-BE49-F238E27FC236}">
                <a16:creationId xmlns:a16="http://schemas.microsoft.com/office/drawing/2014/main" id="{C495438D-1B12-4D2E-84B7-046F20D4F9D8}"/>
              </a:ext>
            </a:extLst>
          </p:cNvPr>
          <p:cNvSpPr txBox="1">
            <a:spLocks/>
          </p:cNvSpPr>
          <p:nvPr/>
        </p:nvSpPr>
        <p:spPr>
          <a:xfrm>
            <a:off x="1619672" y="123478"/>
            <a:ext cx="7416824" cy="3364388"/>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◆特定活動（</a:t>
            </a:r>
            <a:r>
              <a:rPr lang="en-US" altLang="ja-JP" sz="1400" b="1" dirty="0">
                <a:latin typeface="游ゴシック" panose="020B0400000000000000" pitchFamily="50" charset="-128"/>
                <a:ea typeface="游ゴシック" panose="020B0400000000000000" pitchFamily="50" charset="-128"/>
              </a:rPr>
              <a:t>46</a:t>
            </a:r>
            <a:r>
              <a:rPr lang="ja-JP" altLang="en-US" sz="1400" b="1" dirty="0">
                <a:latin typeface="游ゴシック" panose="020B0400000000000000" pitchFamily="50" charset="-128"/>
                <a:ea typeface="游ゴシック" panose="020B0400000000000000" pitchFamily="50" charset="-128"/>
              </a:rPr>
              <a:t>号）新設の趣旨</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日本の大学（</a:t>
            </a:r>
            <a:r>
              <a:rPr lang="en-US" altLang="ja-JP" sz="1400" dirty="0">
                <a:latin typeface="游ゴシック" panose="020B0400000000000000" pitchFamily="50" charset="-128"/>
                <a:ea typeface="游ゴシック" panose="020B0400000000000000" pitchFamily="50" charset="-128"/>
              </a:rPr>
              <a:t>4</a:t>
            </a:r>
            <a:r>
              <a:rPr lang="ja-JP" altLang="en-US" sz="1400" dirty="0">
                <a:latin typeface="游ゴシック" panose="020B0400000000000000" pitchFamily="50" charset="-128"/>
                <a:ea typeface="游ゴシック" panose="020B0400000000000000" pitchFamily="50" charset="-128"/>
              </a:rPr>
              <a:t>年生大学）または大学院の課程を適正に卒業・修了した留学生は、日本の文化に触れながら学んだ日本の良き理解者であり、在学中に修得した知識や、日本語を含む語学力を活用する業務が含まれている場合、その就職を認めることとする。</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◆新たに就職できる業種</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現在「人手不足」と言われている業種、例えば製造業などの現場、飲食店、スーパー、　コンビニエンスストアなどのサービス業の現場などに就職することができるようになり　ました。</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ただし、現場の仕事のみに受持することは認められず、外国人のお客様との間での通訳や技能実習生への支持など、語学を活かした業務を兼務しなければなりません。</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endParaRPr lang="en-US" altLang="ja-JP" sz="1400" dirty="0">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B5A76E90-C43A-40FB-B64F-BFC88C5A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3039996"/>
            <a:ext cx="1974016" cy="1974016"/>
          </a:xfrm>
          <a:prstGeom prst="rect">
            <a:avLst/>
          </a:prstGeom>
        </p:spPr>
      </p:pic>
      <p:pic>
        <p:nvPicPr>
          <p:cNvPr id="8" name="図 7">
            <a:extLst>
              <a:ext uri="{FF2B5EF4-FFF2-40B4-BE49-F238E27FC236}">
                <a16:creationId xmlns:a16="http://schemas.microsoft.com/office/drawing/2014/main" id="{DE1E4F65-7E96-4C0F-A6A6-17B5A98BE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292" y="3161458"/>
            <a:ext cx="1793996" cy="1793996"/>
          </a:xfrm>
          <a:prstGeom prst="rect">
            <a:avLst/>
          </a:prstGeom>
        </p:spPr>
      </p:pic>
      <p:pic>
        <p:nvPicPr>
          <p:cNvPr id="11" name="図 10">
            <a:extLst>
              <a:ext uri="{FF2B5EF4-FFF2-40B4-BE49-F238E27FC236}">
                <a16:creationId xmlns:a16="http://schemas.microsoft.com/office/drawing/2014/main" id="{500C104E-4A12-4C42-BE5B-32C121931F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511" y="3101815"/>
            <a:ext cx="1248117" cy="1853639"/>
          </a:xfrm>
          <a:prstGeom prst="rect">
            <a:avLst/>
          </a:prstGeom>
        </p:spPr>
      </p:pic>
    </p:spTree>
    <p:extLst>
      <p:ext uri="{BB962C8B-B14F-4D97-AF65-F5344CB8AC3E}">
        <p14:creationId xmlns:p14="http://schemas.microsoft.com/office/powerpoint/2010/main" val="2073346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28;p18">
            <a:extLst>
              <a:ext uri="{FF2B5EF4-FFF2-40B4-BE49-F238E27FC236}">
                <a16:creationId xmlns:a16="http://schemas.microsoft.com/office/drawing/2014/main" id="{AC935C13-C942-4357-BC72-17AB16F80ADF}"/>
              </a:ext>
            </a:extLst>
          </p:cNvPr>
          <p:cNvSpPr txBox="1">
            <a:spLocks/>
          </p:cNvSpPr>
          <p:nvPr/>
        </p:nvSpPr>
        <p:spPr>
          <a:xfrm>
            <a:off x="1475656" y="0"/>
            <a:ext cx="7560840" cy="5143500"/>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1200"/>
              </a:spcBef>
              <a:spcAft>
                <a:spcPts val="600"/>
              </a:spcAft>
            </a:pPr>
            <a:r>
              <a:rPr lang="ja-JP" altLang="en-US" sz="1400" b="1" dirty="0">
                <a:latin typeface="游ゴシック" panose="020B0400000000000000" pitchFamily="50" charset="-128"/>
                <a:ea typeface="游ゴシック" panose="020B0400000000000000" pitchFamily="50" charset="-128"/>
              </a:rPr>
              <a:t>◆要件</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pPr>
            <a:r>
              <a:rPr lang="ja-JP" altLang="en-US" sz="1400" b="1" dirty="0">
                <a:latin typeface="游ゴシック" panose="020B0400000000000000" pitchFamily="50" charset="-128"/>
                <a:ea typeface="游ゴシック" panose="020B0400000000000000" pitchFamily="50" charset="-128"/>
              </a:rPr>
              <a:t>・常勤の従業員として雇用されること</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1200"/>
              </a:spcAft>
            </a:pPr>
            <a:r>
              <a:rPr lang="ja-JP" altLang="en-US" sz="1400" dirty="0">
                <a:latin typeface="游ゴシック" panose="020B0400000000000000" pitchFamily="50" charset="-128"/>
                <a:ea typeface="游ゴシック" panose="020B0400000000000000" pitchFamily="50" charset="-128"/>
              </a:rPr>
              <a:t>　常勤であれば、正社員でも契約社員でも</a:t>
            </a:r>
            <a:r>
              <a:rPr lang="en-US" altLang="ja-JP" sz="1400" dirty="0">
                <a:latin typeface="游ゴシック" panose="020B0400000000000000" pitchFamily="50" charset="-128"/>
                <a:ea typeface="游ゴシック" panose="020B0400000000000000" pitchFamily="50" charset="-128"/>
              </a:rPr>
              <a:t>OK</a:t>
            </a:r>
            <a:r>
              <a:rPr lang="ja-JP" altLang="en-US" sz="1400" dirty="0">
                <a:latin typeface="游ゴシック" panose="020B0400000000000000" pitchFamily="50" charset="-128"/>
                <a:ea typeface="游ゴシック" panose="020B0400000000000000" pitchFamily="50" charset="-128"/>
              </a:rPr>
              <a:t>。派遣社員、アルバイト、パートは不可。</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pPr>
            <a:r>
              <a:rPr lang="ja-JP" altLang="en-US" sz="1400" b="1" dirty="0">
                <a:latin typeface="游ゴシック" panose="020B0400000000000000" pitchFamily="50" charset="-128"/>
                <a:ea typeface="游ゴシック" panose="020B0400000000000000" pitchFamily="50" charset="-128"/>
              </a:rPr>
              <a:t>・日本の大学または大学院において修得した知識や能力等を活用することが見込まれること</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1200"/>
              </a:spcAft>
            </a:pPr>
            <a:r>
              <a:rPr lang="ja-JP" altLang="en-US" sz="1400" dirty="0">
                <a:latin typeface="游ゴシック" panose="020B0400000000000000" pitchFamily="50" charset="-128"/>
                <a:ea typeface="游ゴシック" panose="020B0400000000000000" pitchFamily="50" charset="-128"/>
              </a:rPr>
              <a:t>　高度な専門性が求められるというよりも、日本の大学、大学院で修得した広い知識や</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　応用的能力等を活用できる仕事であること。</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pPr>
            <a:r>
              <a:rPr lang="ja-JP" altLang="en-US" sz="1400" b="1" dirty="0">
                <a:latin typeface="游ゴシック" panose="020B0400000000000000" pitchFamily="50" charset="-128"/>
                <a:ea typeface="游ゴシック" panose="020B0400000000000000" pitchFamily="50" charset="-128"/>
              </a:rPr>
              <a:t>・日本の大学（短期大学を除く）を卒業し、または大学院の課程を修了して学位を授与　　　</a:t>
            </a:r>
            <a:br>
              <a:rPr lang="en-US" altLang="ja-JP" sz="1400" b="1" dirty="0">
                <a:latin typeface="游ゴシック" panose="020B0400000000000000" pitchFamily="50" charset="-128"/>
                <a:ea typeface="游ゴシック" panose="020B0400000000000000" pitchFamily="50" charset="-128"/>
              </a:rPr>
            </a:br>
            <a:r>
              <a:rPr lang="ja-JP" altLang="en-US" sz="1400" b="1" dirty="0">
                <a:latin typeface="游ゴシック" panose="020B0400000000000000" pitchFamily="50" charset="-128"/>
                <a:ea typeface="游ゴシック" panose="020B0400000000000000" pitchFamily="50" charset="-128"/>
              </a:rPr>
              <a:t>　されたこと</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1200"/>
              </a:spcAft>
            </a:pPr>
            <a:r>
              <a:rPr lang="ja-JP" altLang="en-US" sz="1400" dirty="0">
                <a:latin typeface="游ゴシック" panose="020B0400000000000000" pitchFamily="50" charset="-128"/>
                <a:ea typeface="游ゴシック" panose="020B0400000000000000" pitchFamily="50" charset="-128"/>
              </a:rPr>
              <a:t>　大学、大学院を中退して、卒業資格がない、学位を持っていない場合や、海外の大学のみ　</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　を卒業している場合は不可。</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1200"/>
              </a:spcAft>
            </a:pPr>
            <a:r>
              <a:rPr lang="ja-JP" altLang="en-US" sz="1400" b="1" dirty="0">
                <a:latin typeface="游ゴシック" panose="020B0400000000000000" pitchFamily="50" charset="-128"/>
                <a:ea typeface="游ゴシック" panose="020B0400000000000000" pitchFamily="50" charset="-128"/>
              </a:rPr>
              <a:t>・日本人と同等額以上の報酬を受けること</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pPr>
            <a:r>
              <a:rPr lang="ja-JP" altLang="en-US" sz="1400" b="1" dirty="0">
                <a:latin typeface="游ゴシック" panose="020B0400000000000000" pitchFamily="50" charset="-128"/>
                <a:ea typeface="游ゴシック" panose="020B0400000000000000" pitchFamily="50" charset="-128"/>
              </a:rPr>
              <a:t>・高い日本語能力を有すること</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　試験またはその他の方法により、日本語能力試験</a:t>
            </a:r>
            <a:r>
              <a:rPr lang="en-US" altLang="ja-JP" sz="1400" dirty="0">
                <a:latin typeface="游ゴシック" panose="020B0400000000000000" pitchFamily="50" charset="-128"/>
                <a:ea typeface="游ゴシック" panose="020B0400000000000000" pitchFamily="50" charset="-128"/>
              </a:rPr>
              <a:t>N1</a:t>
            </a:r>
            <a:r>
              <a:rPr lang="ja-JP" altLang="en-US" sz="1400" dirty="0">
                <a:latin typeface="游ゴシック" panose="020B0400000000000000" pitchFamily="50" charset="-128"/>
                <a:ea typeface="游ゴシック" panose="020B0400000000000000" pitchFamily="50" charset="-128"/>
              </a:rPr>
              <a:t>レベルなたは</a:t>
            </a:r>
            <a:r>
              <a:rPr lang="en-US" altLang="ja-JP" sz="1400" dirty="0">
                <a:latin typeface="游ゴシック" panose="020B0400000000000000" pitchFamily="50" charset="-128"/>
                <a:ea typeface="游ゴシック" panose="020B0400000000000000" pitchFamily="50" charset="-128"/>
              </a:rPr>
              <a:t>BJT</a:t>
            </a:r>
            <a:r>
              <a:rPr lang="ja-JP" altLang="en-US" sz="1400" dirty="0">
                <a:latin typeface="游ゴシック" panose="020B0400000000000000" pitchFamily="50" charset="-128"/>
                <a:ea typeface="游ゴシック" panose="020B0400000000000000" pitchFamily="50" charset="-128"/>
              </a:rPr>
              <a:t>テスト</a:t>
            </a:r>
            <a:r>
              <a:rPr lang="en-US" altLang="ja-JP" sz="1400" dirty="0">
                <a:latin typeface="游ゴシック" panose="020B0400000000000000" pitchFamily="50" charset="-128"/>
                <a:ea typeface="游ゴシック" panose="020B0400000000000000" pitchFamily="50" charset="-128"/>
              </a:rPr>
              <a:t>480</a:t>
            </a:r>
            <a:r>
              <a:rPr lang="ja-JP" altLang="en-US" sz="1400" dirty="0">
                <a:latin typeface="游ゴシック" panose="020B0400000000000000" pitchFamily="50" charset="-128"/>
                <a:ea typeface="游ゴシック" panose="020B0400000000000000" pitchFamily="50" charset="-128"/>
              </a:rPr>
              <a:t>点以上等</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　が確認できること</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endParaRPr lang="en-US" altLang="ja-JP"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29865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7574"/>
            <a:ext cx="8496944" cy="3528392"/>
          </a:xfrm>
        </p:spPr>
        <p:txBody>
          <a:bodyPr anchor="t"/>
          <a:lstStyle/>
          <a:p>
            <a:r>
              <a:rPr lang="ja-JP" altLang="en-US" dirty="0">
                <a:latin typeface="Yu Gothic Medium" panose="020B0500000000000000" pitchFamily="50" charset="-128"/>
                <a:ea typeface="Yu Gothic Medium" panose="020B0500000000000000" pitchFamily="50" charset="-128"/>
              </a:rPr>
              <a:t>① 開催のあいさつ　（代表幹事　　千田 忠司）</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② 関西留学生国際交流支援連絡会について　（事務局）</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③ 講師の紹介</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④ 大阪の就労環境</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⑤ 就労に関わる在留資格</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⑥ 卒業後も日本で就職活動を続けるための在留資格</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⑦ 既卒者の就職活動方法</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⑧ 就職が決まった後にすること</a:t>
            </a:r>
            <a:endParaRPr lang="en-US" altLang="ja-JP" dirty="0">
              <a:latin typeface="Yu Gothic Medium" panose="020B0500000000000000" pitchFamily="50" charset="-128"/>
              <a:ea typeface="Yu Gothic Medium" panose="020B0500000000000000" pitchFamily="50" charset="-128"/>
            </a:endParaRPr>
          </a:p>
          <a:p>
            <a:r>
              <a:rPr lang="ja-JP" altLang="en-US" dirty="0">
                <a:latin typeface="Yu Gothic Medium" panose="020B0500000000000000" pitchFamily="50" charset="-128"/>
                <a:ea typeface="Yu Gothic Medium" panose="020B0500000000000000" pitchFamily="50" charset="-128"/>
              </a:rPr>
              <a:t>⑨ </a:t>
            </a:r>
            <a:r>
              <a:rPr lang="en-US" altLang="ja-JP" dirty="0">
                <a:latin typeface="Yu Gothic Medium" panose="020B0500000000000000" pitchFamily="50" charset="-128"/>
                <a:ea typeface="Yu Gothic Medium" panose="020B0500000000000000" pitchFamily="50" charset="-128"/>
              </a:rPr>
              <a:t>Q&amp;A</a:t>
            </a:r>
            <a:endParaRPr lang="en-US" dirty="0">
              <a:latin typeface="Yu Gothic Medium" panose="020B0500000000000000" pitchFamily="50" charset="-128"/>
              <a:ea typeface="Yu Gothic Medium" panose="020B0500000000000000" pitchFamily="50" charset="-128"/>
            </a:endParaRPr>
          </a:p>
        </p:txBody>
      </p:sp>
      <p:sp>
        <p:nvSpPr>
          <p:cNvPr id="3" name="Title 2"/>
          <p:cNvSpPr>
            <a:spLocks noGrp="1"/>
          </p:cNvSpPr>
          <p:nvPr>
            <p:ph type="title"/>
          </p:nvPr>
        </p:nvSpPr>
        <p:spPr/>
        <p:txBody>
          <a:bodyPr/>
          <a:lstStyle/>
          <a:p>
            <a:r>
              <a:rPr lang="en-US" dirty="0">
                <a:latin typeface="Yu Gothic Medium" panose="020B0500000000000000" pitchFamily="50" charset="-128"/>
                <a:ea typeface="Yu Gothic Medium" panose="020B0500000000000000" pitchFamily="50" charset="-128"/>
              </a:rPr>
              <a:t> </a:t>
            </a:r>
            <a:r>
              <a:rPr lang="ja-JP" altLang="en-US" dirty="0">
                <a:latin typeface="Yu Gothic Medium" panose="020B0500000000000000" pitchFamily="50" charset="-128"/>
                <a:ea typeface="Yu Gothic Medium" panose="020B0500000000000000" pitchFamily="50" charset="-128"/>
              </a:rPr>
              <a:t>本日のプログラム</a:t>
            </a:r>
            <a:endParaRPr lang="en-US" dirty="0">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209059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927;p18">
            <a:extLst>
              <a:ext uri="{FF2B5EF4-FFF2-40B4-BE49-F238E27FC236}">
                <a16:creationId xmlns:a16="http://schemas.microsoft.com/office/drawing/2014/main" id="{8BB216B3-0073-4791-AFFC-4C4721F565EB}"/>
              </a:ext>
            </a:extLst>
          </p:cNvPr>
          <p:cNvSpPr txBox="1">
            <a:spLocks noGrp="1"/>
          </p:cNvSpPr>
          <p:nvPr>
            <p:ph type="title"/>
          </p:nvPr>
        </p:nvSpPr>
        <p:spPr>
          <a:xfrm>
            <a:off x="1523999" y="-7386"/>
            <a:ext cx="6880500" cy="582900"/>
          </a:xfrm>
          <a:prstGeom prst="rect">
            <a:avLst/>
          </a:prstGeom>
        </p:spPr>
        <p:txBody>
          <a:bodyPr spcFirstLastPara="1" wrap="square" lIns="91425" tIns="91425" rIns="91425" bIns="91425" anchor="b" anchorCtr="0">
            <a:noAutofit/>
          </a:bodyPr>
          <a:lstStyle/>
          <a:p>
            <a:r>
              <a:rPr lang="ja-JP" altLang="en-US" sz="2400" dirty="0">
                <a:latin typeface="游ゴシック" panose="020B0400000000000000" pitchFamily="50" charset="-128"/>
                <a:ea typeface="游ゴシック" panose="020B0400000000000000" pitchFamily="50" charset="-128"/>
              </a:rPr>
              <a:t>就労に関わる在留資格　③特定技能</a:t>
            </a:r>
            <a:endParaRPr sz="2400" dirty="0">
              <a:latin typeface="游ゴシック" panose="020B0400000000000000" pitchFamily="50" charset="-128"/>
              <a:ea typeface="游ゴシック" panose="020B0400000000000000" pitchFamily="50" charset="-128"/>
            </a:endParaRPr>
          </a:p>
        </p:txBody>
      </p:sp>
      <p:sp>
        <p:nvSpPr>
          <p:cNvPr id="4" name="Google Shape;1928;p18">
            <a:extLst>
              <a:ext uri="{FF2B5EF4-FFF2-40B4-BE49-F238E27FC236}">
                <a16:creationId xmlns:a16="http://schemas.microsoft.com/office/drawing/2014/main" id="{50EBF076-CA91-4305-8CAD-ED20E8FB677D}"/>
              </a:ext>
            </a:extLst>
          </p:cNvPr>
          <p:cNvSpPr txBox="1">
            <a:spLocks/>
          </p:cNvSpPr>
          <p:nvPr/>
        </p:nvSpPr>
        <p:spPr>
          <a:xfrm>
            <a:off x="1596007" y="592228"/>
            <a:ext cx="7440489" cy="3685389"/>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◆特定技能とは</a:t>
            </a:r>
            <a:endParaRPr lang="en-US" altLang="ja-JP" sz="1400" b="1" dirty="0">
              <a:latin typeface="游ゴシック" panose="020B0400000000000000" pitchFamily="50" charset="-128"/>
              <a:ea typeface="游ゴシック" panose="020B0400000000000000" pitchFamily="50" charset="-128"/>
            </a:endParaRPr>
          </a:p>
          <a:p>
            <a:pPr marL="76200" algn="just">
              <a:spcBef>
                <a:spcPts val="0"/>
              </a:spcBef>
              <a:spcAft>
                <a:spcPts val="600"/>
              </a:spcAft>
            </a:pPr>
            <a:r>
              <a:rPr lang="ja-JP" altLang="en-US" sz="1400" dirty="0">
                <a:latin typeface="游ゴシック" panose="020B0400000000000000" pitchFamily="50" charset="-128"/>
                <a:ea typeface="游ゴシック" panose="020B0400000000000000" pitchFamily="50" charset="-128"/>
              </a:rPr>
              <a:t>労働人口の減少により、国内では十分な人材の確保が困難な</a:t>
            </a:r>
            <a:r>
              <a:rPr lang="en-US" altLang="ja-JP" sz="1400" dirty="0">
                <a:latin typeface="游ゴシック" panose="020B0400000000000000" pitchFamily="50" charset="-128"/>
                <a:ea typeface="游ゴシック" panose="020B0400000000000000" pitchFamily="50" charset="-128"/>
              </a:rPr>
              <a:t>14</a:t>
            </a:r>
            <a:r>
              <a:rPr lang="ja-JP" altLang="en-US" sz="1400" dirty="0">
                <a:latin typeface="游ゴシック" panose="020B0400000000000000" pitchFamily="50" charset="-128"/>
                <a:ea typeface="游ゴシック" panose="020B0400000000000000" pitchFamily="50" charset="-128"/>
              </a:rPr>
              <a:t>分野を「特定産業分野」として、その分野に限り外国人が現場作業などで就労することができる在留資格です。</a:t>
            </a:r>
            <a:r>
              <a:rPr lang="en-US" altLang="ja-JP" sz="1400" dirty="0">
                <a:latin typeface="游ゴシック" panose="020B0400000000000000" pitchFamily="50" charset="-128"/>
                <a:ea typeface="游ゴシック" panose="020B0400000000000000" pitchFamily="50" charset="-128"/>
              </a:rPr>
              <a:t>2019</a:t>
            </a:r>
            <a:r>
              <a:rPr lang="ja-JP" altLang="en-US" sz="1400" dirty="0">
                <a:latin typeface="游ゴシック" panose="020B0400000000000000" pitchFamily="50" charset="-128"/>
                <a:ea typeface="游ゴシック" panose="020B0400000000000000" pitchFamily="50" charset="-128"/>
              </a:rPr>
              <a:t>年</a:t>
            </a:r>
            <a:r>
              <a:rPr lang="en-US" altLang="ja-JP" sz="1400" dirty="0">
                <a:latin typeface="游ゴシック" panose="020B0400000000000000" pitchFamily="50" charset="-128"/>
                <a:ea typeface="游ゴシック" panose="020B0400000000000000" pitchFamily="50" charset="-128"/>
              </a:rPr>
              <a:t>4</a:t>
            </a:r>
            <a:r>
              <a:rPr lang="ja-JP" altLang="en-US" sz="1400" dirty="0">
                <a:latin typeface="游ゴシック" panose="020B0400000000000000" pitchFamily="50" charset="-128"/>
                <a:ea typeface="游ゴシック" panose="020B0400000000000000" pitchFamily="50" charset="-128"/>
              </a:rPr>
              <a:t>月に施行されました。</a:t>
            </a:r>
            <a:endParaRPr lang="en-US" altLang="ja-JP" sz="1400" dirty="0">
              <a:latin typeface="游ゴシック" panose="020B0400000000000000" pitchFamily="50" charset="-128"/>
              <a:ea typeface="游ゴシック" panose="020B0400000000000000" pitchFamily="50" charset="-128"/>
            </a:endParaRPr>
          </a:p>
          <a:p>
            <a:pPr marL="76200" algn="just"/>
            <a:r>
              <a:rPr lang="ja-JP" altLang="en-US" sz="1400" b="1" dirty="0">
                <a:latin typeface="游ゴシック" panose="020B0400000000000000" pitchFamily="50" charset="-128"/>
                <a:ea typeface="游ゴシック" panose="020B0400000000000000" pitchFamily="50" charset="-128"/>
              </a:rPr>
              <a:t>◆特定産業分野（</a:t>
            </a:r>
            <a:r>
              <a:rPr lang="en-US" altLang="ja-JP" sz="1400" b="1" dirty="0">
                <a:latin typeface="游ゴシック" panose="020B0400000000000000" pitchFamily="50" charset="-128"/>
                <a:ea typeface="游ゴシック" panose="020B0400000000000000" pitchFamily="50" charset="-128"/>
              </a:rPr>
              <a:t>14</a:t>
            </a:r>
            <a:r>
              <a:rPr lang="ja-JP" altLang="en-US" sz="1400" b="1" dirty="0">
                <a:latin typeface="游ゴシック" panose="020B0400000000000000" pitchFamily="50" charset="-128"/>
                <a:ea typeface="游ゴシック" panose="020B0400000000000000" pitchFamily="50" charset="-128"/>
              </a:rPr>
              <a:t>分野）と各分野における所管省庁</a:t>
            </a:r>
            <a:endParaRPr lang="en-US" altLang="ja-JP" sz="1400" b="1" dirty="0">
              <a:latin typeface="游ゴシック" panose="020B0400000000000000" pitchFamily="50" charset="-128"/>
              <a:ea typeface="游ゴシック" panose="020B0400000000000000" pitchFamily="50" charset="-128"/>
            </a:endParaRPr>
          </a:p>
          <a:p>
            <a:pPr marL="76200" algn="just"/>
            <a:r>
              <a:rPr lang="ja-JP" altLang="en-US" sz="1400" dirty="0">
                <a:latin typeface="游ゴシック" panose="020B0400000000000000" pitchFamily="50" charset="-128"/>
                <a:ea typeface="游ゴシック" panose="020B0400000000000000" pitchFamily="50" charset="-128"/>
              </a:rPr>
              <a:t>①介護　②ビルクリーニング　</a:t>
            </a:r>
            <a:endParaRPr lang="en-US" altLang="ja-JP" sz="1400" dirty="0">
              <a:latin typeface="游ゴシック" panose="020B0400000000000000" pitchFamily="50" charset="-128"/>
              <a:ea typeface="游ゴシック" panose="020B0400000000000000" pitchFamily="50" charset="-128"/>
            </a:endParaRPr>
          </a:p>
          <a:p>
            <a:pPr marL="76200" algn="just"/>
            <a:r>
              <a:rPr lang="ja-JP" altLang="en-US" sz="1400" dirty="0">
                <a:latin typeface="游ゴシック" panose="020B0400000000000000" pitchFamily="50" charset="-128"/>
                <a:ea typeface="游ゴシック" panose="020B0400000000000000" pitchFamily="50" charset="-128"/>
              </a:rPr>
              <a:t>③素形材産業　④産業機械　製造業　</a:t>
            </a:r>
            <a:endParaRPr lang="en-US" altLang="ja-JP" sz="1400" dirty="0">
              <a:latin typeface="游ゴシック" panose="020B0400000000000000" pitchFamily="50" charset="-128"/>
              <a:ea typeface="游ゴシック" panose="020B0400000000000000" pitchFamily="50" charset="-128"/>
            </a:endParaRPr>
          </a:p>
          <a:p>
            <a:pPr marL="76200" algn="just"/>
            <a:r>
              <a:rPr lang="ja-JP" altLang="en-US" sz="1400" dirty="0">
                <a:latin typeface="游ゴシック" panose="020B0400000000000000" pitchFamily="50" charset="-128"/>
                <a:ea typeface="游ゴシック" panose="020B0400000000000000" pitchFamily="50" charset="-128"/>
              </a:rPr>
              <a:t>⑤電気・電子情報関連産業　⑥建設　</a:t>
            </a:r>
            <a:endParaRPr lang="en-US" altLang="ja-JP" sz="1400" dirty="0">
              <a:latin typeface="游ゴシック" panose="020B0400000000000000" pitchFamily="50" charset="-128"/>
              <a:ea typeface="游ゴシック" panose="020B0400000000000000" pitchFamily="50" charset="-128"/>
            </a:endParaRPr>
          </a:p>
          <a:p>
            <a:pPr marL="76200" algn="just"/>
            <a:r>
              <a:rPr lang="ja-JP" altLang="en-US" sz="1400" dirty="0">
                <a:latin typeface="游ゴシック" panose="020B0400000000000000" pitchFamily="50" charset="-128"/>
                <a:ea typeface="游ゴシック" panose="020B0400000000000000" pitchFamily="50" charset="-128"/>
              </a:rPr>
              <a:t>⑦造船・舶用工業　⑧自動車整備　</a:t>
            </a:r>
            <a:endParaRPr lang="en-US" altLang="ja-JP" sz="1400" dirty="0">
              <a:latin typeface="游ゴシック" panose="020B0400000000000000" pitchFamily="50" charset="-128"/>
              <a:ea typeface="游ゴシック" panose="020B0400000000000000" pitchFamily="50" charset="-128"/>
            </a:endParaRPr>
          </a:p>
          <a:p>
            <a:pPr marL="76200" algn="just"/>
            <a:r>
              <a:rPr lang="ja-JP" altLang="en-US" sz="1400" dirty="0">
                <a:latin typeface="游ゴシック" panose="020B0400000000000000" pitchFamily="50" charset="-128"/>
                <a:ea typeface="游ゴシック" panose="020B0400000000000000" pitchFamily="50" charset="-128"/>
              </a:rPr>
              <a:t>⑨航空　⑩宿泊　⑪農業　⑫漁業　</a:t>
            </a:r>
            <a:endParaRPr lang="en-US" altLang="ja-JP" sz="1400" dirty="0">
              <a:latin typeface="游ゴシック" panose="020B0400000000000000" pitchFamily="50" charset="-128"/>
              <a:ea typeface="游ゴシック" panose="020B0400000000000000" pitchFamily="50" charset="-128"/>
            </a:endParaRPr>
          </a:p>
          <a:p>
            <a:pPr marL="76200" algn="just"/>
            <a:r>
              <a:rPr lang="ja-JP" altLang="en-US" sz="1400" dirty="0">
                <a:latin typeface="游ゴシック" panose="020B0400000000000000" pitchFamily="50" charset="-128"/>
                <a:ea typeface="游ゴシック" panose="020B0400000000000000" pitchFamily="50" charset="-128"/>
              </a:rPr>
              <a:t>⑬飲食料品製造　⑭外食業</a:t>
            </a:r>
            <a:endParaRPr lang="en-US" altLang="ja-JP" sz="1400" dirty="0">
              <a:latin typeface="游ゴシック" panose="020B0400000000000000" pitchFamily="50" charset="-128"/>
              <a:ea typeface="游ゴシック" panose="020B0400000000000000" pitchFamily="50" charset="-128"/>
            </a:endParaRPr>
          </a:p>
          <a:p>
            <a:pPr marL="76200" algn="just">
              <a:spcBef>
                <a:spcPts val="0"/>
              </a:spcBef>
              <a:spcAft>
                <a:spcPts val="600"/>
              </a:spcAft>
            </a:pP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6" name="表 2">
            <a:extLst>
              <a:ext uri="{FF2B5EF4-FFF2-40B4-BE49-F238E27FC236}">
                <a16:creationId xmlns:a16="http://schemas.microsoft.com/office/drawing/2014/main" id="{170ED1BD-1F5C-4A6B-BEAE-E240172DA27E}"/>
              </a:ext>
            </a:extLst>
          </p:cNvPr>
          <p:cNvGraphicFramePr>
            <a:graphicFrameLocks noGrp="1"/>
          </p:cNvGraphicFramePr>
          <p:nvPr>
            <p:extLst>
              <p:ext uri="{D42A27DB-BD31-4B8C-83A1-F6EECF244321}">
                <p14:modId xmlns:p14="http://schemas.microsoft.com/office/powerpoint/2010/main" val="464794512"/>
              </p:ext>
            </p:extLst>
          </p:nvPr>
        </p:nvGraphicFramePr>
        <p:xfrm>
          <a:off x="5685693" y="2067694"/>
          <a:ext cx="3280159" cy="2934229"/>
        </p:xfrm>
        <a:graphic>
          <a:graphicData uri="http://schemas.openxmlformats.org/drawingml/2006/table">
            <a:tbl>
              <a:tblPr firstRow="1" bandRow="1"/>
              <a:tblGrid>
                <a:gridCol w="1289229">
                  <a:extLst>
                    <a:ext uri="{9D8B030D-6E8A-4147-A177-3AD203B41FA5}">
                      <a16:colId xmlns:a16="http://schemas.microsoft.com/office/drawing/2014/main" val="518958350"/>
                    </a:ext>
                  </a:extLst>
                </a:gridCol>
                <a:gridCol w="1990930">
                  <a:extLst>
                    <a:ext uri="{9D8B030D-6E8A-4147-A177-3AD203B41FA5}">
                      <a16:colId xmlns:a16="http://schemas.microsoft.com/office/drawing/2014/main" val="3363699912"/>
                    </a:ext>
                  </a:extLst>
                </a:gridCol>
              </a:tblGrid>
              <a:tr h="295661">
                <a:tc>
                  <a:txBody>
                    <a:bodyPr/>
                    <a:lstStyle/>
                    <a:p>
                      <a:pPr algn="ctr"/>
                      <a:r>
                        <a:rPr kumimoji="1" lang="ja-JP" altLang="en-US" sz="1100" b="1" dirty="0">
                          <a:solidFill>
                            <a:schemeClr val="bg1"/>
                          </a:solidFill>
                          <a:latin typeface="游ゴシック" panose="020B0400000000000000" pitchFamily="50" charset="-128"/>
                          <a:ea typeface="游ゴシック" panose="020B0400000000000000" pitchFamily="50" charset="-128"/>
                        </a:rPr>
                        <a:t>所管省庁</a:t>
                      </a:r>
                    </a:p>
                  </a:txBody>
                  <a:tcPr marL="72903" marR="72903" marT="36451" marB="36451" anchor="ctr">
                    <a:solidFill>
                      <a:schemeClr val="tx2"/>
                    </a:solidFill>
                  </a:tcPr>
                </a:tc>
                <a:tc>
                  <a:txBody>
                    <a:bodyPr/>
                    <a:lstStyle/>
                    <a:p>
                      <a:pPr algn="ctr"/>
                      <a:r>
                        <a:rPr kumimoji="1" lang="ja-JP" altLang="en-US" sz="1100" b="1" dirty="0">
                          <a:solidFill>
                            <a:schemeClr val="bg1"/>
                          </a:solidFill>
                          <a:latin typeface="游ゴシック" panose="020B0400000000000000" pitchFamily="50" charset="-128"/>
                          <a:ea typeface="游ゴシック" panose="020B0400000000000000" pitchFamily="50" charset="-128"/>
                        </a:rPr>
                        <a:t>分野</a:t>
                      </a:r>
                    </a:p>
                  </a:txBody>
                  <a:tcPr marL="72903" marR="72903" marT="36451" marB="36451" anchor="ctr">
                    <a:solidFill>
                      <a:schemeClr val="tx2"/>
                    </a:solidFill>
                  </a:tcPr>
                </a:tc>
                <a:extLst>
                  <a:ext uri="{0D108BD9-81ED-4DB2-BD59-A6C34878D82A}">
                    <a16:rowId xmlns:a16="http://schemas.microsoft.com/office/drawing/2014/main" val="510420677"/>
                  </a:ext>
                </a:extLst>
              </a:tr>
              <a:tr h="340213">
                <a:tc>
                  <a:txBody>
                    <a:bodyPr/>
                    <a:lstStyle/>
                    <a:p>
                      <a:pPr algn="ctr"/>
                      <a:r>
                        <a:rPr kumimoji="1" lang="ja-JP" altLang="en-US" sz="1100" dirty="0">
                          <a:latin typeface="游ゴシック" panose="020B0400000000000000" pitchFamily="50" charset="-128"/>
                          <a:ea typeface="游ゴシック" panose="020B0400000000000000" pitchFamily="50" charset="-128"/>
                        </a:rPr>
                        <a:t>厚生労働省</a:t>
                      </a:r>
                    </a:p>
                  </a:txBody>
                  <a:tcPr marL="72903" marR="72903" marT="36451" marB="36451" anchor="ctr">
                    <a:solidFill>
                      <a:schemeClr val="bg1"/>
                    </a:solidFill>
                  </a:tcPr>
                </a:tc>
                <a:tc>
                  <a:txBody>
                    <a:bodyPr/>
                    <a:lstStyle/>
                    <a:p>
                      <a:r>
                        <a:rPr kumimoji="1" lang="ja-JP" altLang="en-US" sz="1100" dirty="0">
                          <a:latin typeface="游ゴシック" panose="020B0400000000000000" pitchFamily="50" charset="-128"/>
                          <a:ea typeface="游ゴシック" panose="020B0400000000000000" pitchFamily="50" charset="-128"/>
                        </a:rPr>
                        <a:t>介護</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ビルクリーニング</a:t>
                      </a:r>
                    </a:p>
                  </a:txBody>
                  <a:tcPr marL="72903" marR="72903" marT="36451" marB="36451" anchor="ctr">
                    <a:solidFill>
                      <a:schemeClr val="bg1"/>
                    </a:solidFill>
                  </a:tcPr>
                </a:tc>
                <a:extLst>
                  <a:ext uri="{0D108BD9-81ED-4DB2-BD59-A6C34878D82A}">
                    <a16:rowId xmlns:a16="http://schemas.microsoft.com/office/drawing/2014/main" val="3675962549"/>
                  </a:ext>
                </a:extLst>
              </a:tr>
              <a:tr h="473868">
                <a:tc>
                  <a:txBody>
                    <a:bodyPr/>
                    <a:lstStyle/>
                    <a:p>
                      <a:pPr algn="ctr"/>
                      <a:r>
                        <a:rPr kumimoji="1" lang="ja-JP" altLang="en-US" sz="1100" dirty="0">
                          <a:latin typeface="游ゴシック" panose="020B0400000000000000" pitchFamily="50" charset="-128"/>
                          <a:ea typeface="游ゴシック" panose="020B0400000000000000" pitchFamily="50" charset="-128"/>
                        </a:rPr>
                        <a:t>経済産業省</a:t>
                      </a:r>
                    </a:p>
                  </a:txBody>
                  <a:tcPr marL="72903" marR="72903" marT="36451" marB="36451" anchor="ctr">
                    <a:solidFill>
                      <a:schemeClr val="bg1"/>
                    </a:solidFill>
                  </a:tcPr>
                </a:tc>
                <a:tc>
                  <a:txBody>
                    <a:bodyPr/>
                    <a:lstStyle/>
                    <a:p>
                      <a:r>
                        <a:rPr kumimoji="1" lang="ja-JP" altLang="en-US" sz="1100" dirty="0">
                          <a:latin typeface="游ゴシック" panose="020B0400000000000000" pitchFamily="50" charset="-128"/>
                          <a:ea typeface="游ゴシック" panose="020B0400000000000000" pitchFamily="50" charset="-128"/>
                        </a:rPr>
                        <a:t>素形材産業</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産業機械製造業</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電気・電子情報関連産業</a:t>
                      </a:r>
                    </a:p>
                  </a:txBody>
                  <a:tcPr marL="72903" marR="72903" marT="36451" marB="36451" anchor="ctr">
                    <a:solidFill>
                      <a:schemeClr val="bg1"/>
                    </a:solidFill>
                  </a:tcPr>
                </a:tc>
                <a:extLst>
                  <a:ext uri="{0D108BD9-81ED-4DB2-BD59-A6C34878D82A}">
                    <a16:rowId xmlns:a16="http://schemas.microsoft.com/office/drawing/2014/main" val="1134617270"/>
                  </a:ext>
                </a:extLst>
              </a:tr>
              <a:tr h="741178">
                <a:tc>
                  <a:txBody>
                    <a:bodyPr/>
                    <a:lstStyle/>
                    <a:p>
                      <a:pPr algn="ctr"/>
                      <a:r>
                        <a:rPr kumimoji="1" lang="ja-JP" altLang="en-US" sz="1100" dirty="0">
                          <a:latin typeface="游ゴシック" panose="020B0400000000000000" pitchFamily="50" charset="-128"/>
                          <a:ea typeface="游ゴシック" panose="020B0400000000000000" pitchFamily="50" charset="-128"/>
                        </a:rPr>
                        <a:t>国土交通省</a:t>
                      </a:r>
                    </a:p>
                  </a:txBody>
                  <a:tcPr marL="72903" marR="72903" marT="36451" marB="36451" anchor="ctr">
                    <a:solidFill>
                      <a:schemeClr val="bg1"/>
                    </a:solidFill>
                  </a:tcPr>
                </a:tc>
                <a:tc>
                  <a:txBody>
                    <a:bodyPr/>
                    <a:lstStyle/>
                    <a:p>
                      <a:r>
                        <a:rPr kumimoji="1" lang="ja-JP" altLang="en-US" sz="1100" dirty="0">
                          <a:latin typeface="游ゴシック" panose="020B0400000000000000" pitchFamily="50" charset="-128"/>
                          <a:ea typeface="游ゴシック" panose="020B0400000000000000" pitchFamily="50" charset="-128"/>
                        </a:rPr>
                        <a:t>建設</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造船・舶用工業</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自動車整備</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航空</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宿泊</a:t>
                      </a:r>
                    </a:p>
                  </a:txBody>
                  <a:tcPr marL="72903" marR="72903" marT="36451" marB="36451" anchor="ctr">
                    <a:solidFill>
                      <a:schemeClr val="bg1"/>
                    </a:solidFill>
                  </a:tcPr>
                </a:tc>
                <a:extLst>
                  <a:ext uri="{0D108BD9-81ED-4DB2-BD59-A6C34878D82A}">
                    <a16:rowId xmlns:a16="http://schemas.microsoft.com/office/drawing/2014/main" val="2797323931"/>
                  </a:ext>
                </a:extLst>
              </a:tr>
              <a:tr h="607523">
                <a:tc>
                  <a:txBody>
                    <a:bodyPr/>
                    <a:lstStyle/>
                    <a:p>
                      <a:pPr algn="ctr"/>
                      <a:r>
                        <a:rPr kumimoji="1" lang="ja-JP" altLang="en-US" sz="1100" dirty="0">
                          <a:latin typeface="游ゴシック" panose="020B0400000000000000" pitchFamily="50" charset="-128"/>
                          <a:ea typeface="游ゴシック" panose="020B0400000000000000" pitchFamily="50" charset="-128"/>
                        </a:rPr>
                        <a:t>農林水産省</a:t>
                      </a:r>
                    </a:p>
                  </a:txBody>
                  <a:tcPr marL="72903" marR="72903" marT="36451" marB="36451" anchor="ctr">
                    <a:solidFill>
                      <a:schemeClr val="bg1"/>
                    </a:solidFill>
                  </a:tcPr>
                </a:tc>
                <a:tc>
                  <a:txBody>
                    <a:bodyPr/>
                    <a:lstStyle/>
                    <a:p>
                      <a:r>
                        <a:rPr kumimoji="1" lang="ja-JP" altLang="en-US" sz="1100" dirty="0">
                          <a:latin typeface="游ゴシック" panose="020B0400000000000000" pitchFamily="50" charset="-128"/>
                          <a:ea typeface="游ゴシック" panose="020B0400000000000000" pitchFamily="50" charset="-128"/>
                        </a:rPr>
                        <a:t>農業</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漁業</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飲食料品製造業</a:t>
                      </a:r>
                      <a:endParaRPr kumimoji="1" lang="en-US" altLang="ja-JP" sz="1100" dirty="0">
                        <a:latin typeface="游ゴシック" panose="020B0400000000000000" pitchFamily="50" charset="-128"/>
                        <a:ea typeface="游ゴシック" panose="020B0400000000000000" pitchFamily="50" charset="-128"/>
                      </a:endParaRPr>
                    </a:p>
                    <a:p>
                      <a:r>
                        <a:rPr kumimoji="1" lang="ja-JP" altLang="en-US" sz="1100" dirty="0">
                          <a:latin typeface="游ゴシック" panose="020B0400000000000000" pitchFamily="50" charset="-128"/>
                          <a:ea typeface="游ゴシック" panose="020B0400000000000000" pitchFamily="50" charset="-128"/>
                        </a:rPr>
                        <a:t>外食業</a:t>
                      </a:r>
                    </a:p>
                  </a:txBody>
                  <a:tcPr marL="72903" marR="72903" marT="36451" marB="36451" anchor="ctr">
                    <a:solidFill>
                      <a:schemeClr val="bg1"/>
                    </a:solidFill>
                  </a:tcPr>
                </a:tc>
                <a:extLst>
                  <a:ext uri="{0D108BD9-81ED-4DB2-BD59-A6C34878D82A}">
                    <a16:rowId xmlns:a16="http://schemas.microsoft.com/office/drawing/2014/main" val="3466104262"/>
                  </a:ext>
                </a:extLst>
              </a:tr>
            </a:tbl>
          </a:graphicData>
        </a:graphic>
      </p:graphicFrame>
    </p:spTree>
    <p:extLst>
      <p:ext uri="{BB962C8B-B14F-4D97-AF65-F5344CB8AC3E}">
        <p14:creationId xmlns:p14="http://schemas.microsoft.com/office/powerpoint/2010/main" val="2295958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28;p18">
            <a:extLst>
              <a:ext uri="{FF2B5EF4-FFF2-40B4-BE49-F238E27FC236}">
                <a16:creationId xmlns:a16="http://schemas.microsoft.com/office/drawing/2014/main" id="{7D53FE14-28D7-4AC0-B220-CF4A1DA621D3}"/>
              </a:ext>
            </a:extLst>
          </p:cNvPr>
          <p:cNvSpPr txBox="1">
            <a:spLocks/>
          </p:cNvSpPr>
          <p:nvPr/>
        </p:nvSpPr>
        <p:spPr>
          <a:xfrm>
            <a:off x="1475656" y="195486"/>
            <a:ext cx="6880501" cy="390646"/>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◆「特定技能</a:t>
            </a:r>
            <a:r>
              <a:rPr lang="en-US" altLang="ja-JP" sz="1400" b="1" dirty="0">
                <a:latin typeface="游ゴシック" panose="020B0400000000000000" pitchFamily="50" charset="-128"/>
                <a:ea typeface="游ゴシック" panose="020B0400000000000000" pitchFamily="50" charset="-128"/>
              </a:rPr>
              <a:t>1</a:t>
            </a:r>
            <a:r>
              <a:rPr lang="ja-JP" altLang="en-US" sz="1400" b="1" dirty="0">
                <a:latin typeface="游ゴシック" panose="020B0400000000000000" pitchFamily="50" charset="-128"/>
                <a:ea typeface="游ゴシック" panose="020B0400000000000000" pitchFamily="50" charset="-128"/>
              </a:rPr>
              <a:t>号」と「特定技能</a:t>
            </a:r>
            <a:r>
              <a:rPr lang="en-US" altLang="ja-JP" sz="1400" b="1" dirty="0">
                <a:latin typeface="游ゴシック" panose="020B0400000000000000" pitchFamily="50" charset="-128"/>
                <a:ea typeface="游ゴシック" panose="020B0400000000000000" pitchFamily="50" charset="-128"/>
              </a:rPr>
              <a:t>2</a:t>
            </a:r>
            <a:r>
              <a:rPr lang="ja-JP" altLang="en-US" sz="1400" b="1" dirty="0">
                <a:latin typeface="游ゴシック" panose="020B0400000000000000" pitchFamily="50" charset="-128"/>
                <a:ea typeface="游ゴシック" panose="020B0400000000000000" pitchFamily="50" charset="-128"/>
              </a:rPr>
              <a:t>号」の違い</a:t>
            </a:r>
            <a:endParaRPr lang="en-US" altLang="ja-JP" sz="1400" b="1" dirty="0">
              <a:latin typeface="游ゴシック" panose="020B0400000000000000" pitchFamily="50" charset="-128"/>
              <a:ea typeface="游ゴシック" panose="020B0400000000000000" pitchFamily="50" charset="-128"/>
            </a:endParaRPr>
          </a:p>
        </p:txBody>
      </p:sp>
      <p:graphicFrame>
        <p:nvGraphicFramePr>
          <p:cNvPr id="8" name="表 2">
            <a:extLst>
              <a:ext uri="{FF2B5EF4-FFF2-40B4-BE49-F238E27FC236}">
                <a16:creationId xmlns:a16="http://schemas.microsoft.com/office/drawing/2014/main" id="{664D5298-13B1-4E54-9738-134510EE0845}"/>
              </a:ext>
            </a:extLst>
          </p:cNvPr>
          <p:cNvGraphicFramePr>
            <a:graphicFrameLocks noGrp="1"/>
          </p:cNvGraphicFramePr>
          <p:nvPr>
            <p:extLst>
              <p:ext uri="{D42A27DB-BD31-4B8C-83A1-F6EECF244321}">
                <p14:modId xmlns:p14="http://schemas.microsoft.com/office/powerpoint/2010/main" val="3590687911"/>
              </p:ext>
            </p:extLst>
          </p:nvPr>
        </p:nvGraphicFramePr>
        <p:xfrm>
          <a:off x="1643337" y="586132"/>
          <a:ext cx="7344816" cy="4115652"/>
        </p:xfrm>
        <a:graphic>
          <a:graphicData uri="http://schemas.openxmlformats.org/drawingml/2006/table">
            <a:tbl>
              <a:tblPr firstRow="1" bandRow="1"/>
              <a:tblGrid>
                <a:gridCol w="1424477">
                  <a:extLst>
                    <a:ext uri="{9D8B030D-6E8A-4147-A177-3AD203B41FA5}">
                      <a16:colId xmlns:a16="http://schemas.microsoft.com/office/drawing/2014/main" val="958564645"/>
                    </a:ext>
                  </a:extLst>
                </a:gridCol>
                <a:gridCol w="2842924">
                  <a:extLst>
                    <a:ext uri="{9D8B030D-6E8A-4147-A177-3AD203B41FA5}">
                      <a16:colId xmlns:a16="http://schemas.microsoft.com/office/drawing/2014/main" val="3948684657"/>
                    </a:ext>
                  </a:extLst>
                </a:gridCol>
                <a:gridCol w="3077415">
                  <a:extLst>
                    <a:ext uri="{9D8B030D-6E8A-4147-A177-3AD203B41FA5}">
                      <a16:colId xmlns:a16="http://schemas.microsoft.com/office/drawing/2014/main" val="12188272"/>
                    </a:ext>
                  </a:extLst>
                </a:gridCol>
              </a:tblGrid>
              <a:tr h="381912">
                <a:tc>
                  <a:txBody>
                    <a:bodyPr/>
                    <a:lstStyle/>
                    <a:p>
                      <a:pPr algn="ctr"/>
                      <a:endParaRPr kumimoji="1" lang="ja-JP" altLang="en-US" sz="1050" dirty="0">
                        <a:solidFill>
                          <a:schemeClr val="bg1"/>
                        </a:solidFill>
                        <a:latin typeface="游ゴシック" panose="020B0400000000000000" pitchFamily="50" charset="-128"/>
                        <a:ea typeface="游ゴシック" panose="020B0400000000000000" pitchFamily="50" charset="-128"/>
                      </a:endParaRPr>
                    </a:p>
                  </a:txBody>
                  <a:tcPr anchor="ctr">
                    <a:solidFill>
                      <a:schemeClr val="tx2"/>
                    </a:solidFill>
                  </a:tcPr>
                </a:tc>
                <a:tc>
                  <a:txBody>
                    <a:bodyPr/>
                    <a:lstStyle/>
                    <a:p>
                      <a:pPr algn="ctr"/>
                      <a:r>
                        <a:rPr kumimoji="1" lang="ja-JP" altLang="en-US" sz="1050" dirty="0">
                          <a:solidFill>
                            <a:schemeClr val="bg1"/>
                          </a:solidFill>
                          <a:latin typeface="游ゴシック" panose="020B0400000000000000" pitchFamily="50" charset="-128"/>
                          <a:ea typeface="游ゴシック" panose="020B0400000000000000" pitchFamily="50" charset="-128"/>
                        </a:rPr>
                        <a:t>特定技能</a:t>
                      </a:r>
                      <a:r>
                        <a:rPr kumimoji="1" lang="en-US" altLang="ja-JP" sz="1050" dirty="0">
                          <a:solidFill>
                            <a:schemeClr val="bg1"/>
                          </a:solidFill>
                          <a:latin typeface="游ゴシック" panose="020B0400000000000000" pitchFamily="50" charset="-128"/>
                          <a:ea typeface="游ゴシック" panose="020B0400000000000000" pitchFamily="50" charset="-128"/>
                        </a:rPr>
                        <a:t>1</a:t>
                      </a:r>
                      <a:r>
                        <a:rPr kumimoji="1" lang="ja-JP" altLang="en-US" sz="1050" dirty="0">
                          <a:solidFill>
                            <a:schemeClr val="bg1"/>
                          </a:solidFill>
                          <a:latin typeface="游ゴシック" panose="020B0400000000000000" pitchFamily="50" charset="-128"/>
                          <a:ea typeface="游ゴシック" panose="020B0400000000000000" pitchFamily="50" charset="-128"/>
                        </a:rPr>
                        <a:t>号</a:t>
                      </a:r>
                    </a:p>
                  </a:txBody>
                  <a:tcPr anchor="ctr">
                    <a:solidFill>
                      <a:schemeClr val="tx2"/>
                    </a:solidFill>
                  </a:tcPr>
                </a:tc>
                <a:tc>
                  <a:txBody>
                    <a:bodyPr/>
                    <a:lstStyle/>
                    <a:p>
                      <a:pPr algn="ctr"/>
                      <a:r>
                        <a:rPr kumimoji="1" lang="ja-JP" altLang="en-US" sz="1050" dirty="0">
                          <a:solidFill>
                            <a:schemeClr val="bg1"/>
                          </a:solidFill>
                          <a:latin typeface="游ゴシック" panose="020B0400000000000000" pitchFamily="50" charset="-128"/>
                          <a:ea typeface="游ゴシック" panose="020B0400000000000000" pitchFamily="50" charset="-128"/>
                        </a:rPr>
                        <a:t>特定技能</a:t>
                      </a:r>
                      <a:r>
                        <a:rPr kumimoji="1" lang="en-US" altLang="ja-JP" sz="1050" dirty="0">
                          <a:solidFill>
                            <a:schemeClr val="bg1"/>
                          </a:solidFill>
                          <a:latin typeface="游ゴシック" panose="020B0400000000000000" pitchFamily="50" charset="-128"/>
                          <a:ea typeface="游ゴシック" panose="020B0400000000000000" pitchFamily="50" charset="-128"/>
                        </a:rPr>
                        <a:t>2</a:t>
                      </a:r>
                      <a:r>
                        <a:rPr kumimoji="1" lang="ja-JP" altLang="en-US" sz="1050" dirty="0">
                          <a:solidFill>
                            <a:schemeClr val="bg1"/>
                          </a:solidFill>
                          <a:latin typeface="游ゴシック" panose="020B0400000000000000" pitchFamily="50" charset="-128"/>
                          <a:ea typeface="游ゴシック" panose="020B0400000000000000" pitchFamily="50" charset="-128"/>
                        </a:rPr>
                        <a:t>号</a:t>
                      </a:r>
                    </a:p>
                  </a:txBody>
                  <a:tcPr anchor="ctr">
                    <a:solidFill>
                      <a:schemeClr val="tx2"/>
                    </a:solidFill>
                  </a:tcPr>
                </a:tc>
                <a:extLst>
                  <a:ext uri="{0D108BD9-81ED-4DB2-BD59-A6C34878D82A}">
                    <a16:rowId xmlns:a16="http://schemas.microsoft.com/office/drawing/2014/main" val="2451165761"/>
                  </a:ext>
                </a:extLst>
              </a:tr>
              <a:tr h="595646">
                <a:tc>
                  <a:txBody>
                    <a:bodyPr/>
                    <a:lstStyle/>
                    <a:p>
                      <a:pPr algn="ctr"/>
                      <a:endParaRPr kumimoji="1" lang="ja-JP" altLang="en-US" sz="1050" dirty="0">
                        <a:latin typeface="游ゴシック" panose="020B0400000000000000" pitchFamily="50" charset="-128"/>
                        <a:ea typeface="游ゴシック" panose="020B0400000000000000" pitchFamily="50" charset="-128"/>
                      </a:endParaRPr>
                    </a:p>
                  </a:txBody>
                  <a:tcPr anchor="ctr">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1050" dirty="0">
                          <a:latin typeface="游ゴシック" panose="020B0400000000000000" pitchFamily="50" charset="-128"/>
                          <a:ea typeface="游ゴシック" panose="020B0400000000000000" pitchFamily="50" charset="-128"/>
                        </a:rPr>
                        <a:t>特定産業分野に属する相当程度の知識又は</a:t>
                      </a:r>
                      <a:endParaRPr lang="en-US" altLang="ja-JP" sz="1050" dirty="0">
                        <a:latin typeface="游ゴシック" panose="020B0400000000000000" pitchFamily="50" charset="-128"/>
                        <a:ea typeface="游ゴシック" panose="020B0400000000000000" pitchFamily="50" charset="-128"/>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1050" dirty="0">
                          <a:latin typeface="游ゴシック" panose="020B0400000000000000" pitchFamily="50" charset="-128"/>
                          <a:ea typeface="游ゴシック" panose="020B0400000000000000" pitchFamily="50" charset="-128"/>
                        </a:rPr>
                        <a:t>経験を必要とする技能を要する業務に従事</a:t>
                      </a:r>
                      <a:endParaRPr lang="en-US" altLang="ja-JP" sz="1050" dirty="0">
                        <a:latin typeface="游ゴシック" panose="020B0400000000000000" pitchFamily="50" charset="-128"/>
                        <a:ea typeface="游ゴシック" panose="020B0400000000000000" pitchFamily="50" charset="-128"/>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1050" dirty="0">
                          <a:latin typeface="游ゴシック" panose="020B0400000000000000" pitchFamily="50" charset="-128"/>
                          <a:ea typeface="游ゴシック" panose="020B0400000000000000" pitchFamily="50" charset="-128"/>
                        </a:rPr>
                        <a:t>する外国人向けの在留資格</a:t>
                      </a:r>
                      <a:endParaRPr lang="en-US" altLang="ja-JP" sz="1050" dirty="0">
                        <a:latin typeface="游ゴシック" panose="020B0400000000000000" pitchFamily="50" charset="-128"/>
                        <a:ea typeface="游ゴシック" panose="020B0400000000000000" pitchFamily="50" charset="-128"/>
                      </a:endParaRPr>
                    </a:p>
                  </a:txBody>
                  <a:tcPr anchor="ctr">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1050" dirty="0">
                          <a:latin typeface="游ゴシック" panose="020B0400000000000000" pitchFamily="50" charset="-128"/>
                          <a:ea typeface="游ゴシック" panose="020B0400000000000000" pitchFamily="50" charset="-128"/>
                        </a:rPr>
                        <a:t>特定産業分野に属する熟練した技能を要する</a:t>
                      </a:r>
                      <a:endParaRPr lang="en-US" altLang="ja-JP" sz="1050" dirty="0">
                        <a:latin typeface="游ゴシック" panose="020B0400000000000000" pitchFamily="50" charset="-128"/>
                        <a:ea typeface="游ゴシック" panose="020B0400000000000000" pitchFamily="50" charset="-128"/>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ja-JP" altLang="en-US" sz="1050" dirty="0">
                          <a:latin typeface="游ゴシック" panose="020B0400000000000000" pitchFamily="50" charset="-128"/>
                          <a:ea typeface="游ゴシック" panose="020B0400000000000000" pitchFamily="50" charset="-128"/>
                        </a:rPr>
                        <a:t>業務に従事する外国人向けの在留資格</a:t>
                      </a:r>
                      <a:endParaRPr lang="en-US" altLang="ja-JP" sz="1050" dirty="0">
                        <a:latin typeface="游ゴシック" panose="020B0400000000000000" pitchFamily="50" charset="-128"/>
                        <a:ea typeface="游ゴシック" panose="020B0400000000000000" pitchFamily="50" charset="-128"/>
                      </a:endParaRPr>
                    </a:p>
                  </a:txBody>
                  <a:tcPr anchor="ctr">
                    <a:solidFill>
                      <a:schemeClr val="bg1"/>
                    </a:solidFill>
                  </a:tcPr>
                </a:tc>
                <a:extLst>
                  <a:ext uri="{0D108BD9-81ED-4DB2-BD59-A6C34878D82A}">
                    <a16:rowId xmlns:a16="http://schemas.microsoft.com/office/drawing/2014/main" val="883990325"/>
                  </a:ext>
                </a:extLst>
              </a:tr>
              <a:tr h="423766">
                <a:tc>
                  <a:txBody>
                    <a:bodyPr/>
                    <a:lstStyle/>
                    <a:p>
                      <a:pPr algn="ctr"/>
                      <a:r>
                        <a:rPr kumimoji="1" lang="ja-JP" altLang="en-US" sz="1050" dirty="0">
                          <a:latin typeface="游ゴシック" panose="020B0400000000000000" pitchFamily="50" charset="-128"/>
                          <a:ea typeface="游ゴシック" panose="020B0400000000000000" pitchFamily="50" charset="-128"/>
                        </a:rPr>
                        <a:t>在留期間</a:t>
                      </a:r>
                    </a:p>
                  </a:txBody>
                  <a:tcPr anchor="ctr">
                    <a:solidFill>
                      <a:schemeClr val="bg1"/>
                    </a:solidFill>
                  </a:tcPr>
                </a:tc>
                <a:tc>
                  <a:txBody>
                    <a:bodyPr/>
                    <a:lstStyle/>
                    <a:p>
                      <a:r>
                        <a:rPr kumimoji="1" lang="en-US" altLang="ja-JP" sz="1050" dirty="0">
                          <a:latin typeface="游ゴシック" panose="020B0400000000000000" pitchFamily="50" charset="-128"/>
                          <a:ea typeface="游ゴシック" panose="020B0400000000000000" pitchFamily="50" charset="-128"/>
                        </a:rPr>
                        <a:t>1</a:t>
                      </a:r>
                      <a:r>
                        <a:rPr kumimoji="1" lang="ja-JP" altLang="en-US" sz="1050" dirty="0">
                          <a:latin typeface="游ゴシック" panose="020B0400000000000000" pitchFamily="50" charset="-128"/>
                          <a:ea typeface="游ゴシック" panose="020B0400000000000000" pitchFamily="50" charset="-128"/>
                        </a:rPr>
                        <a:t>年、</a:t>
                      </a:r>
                      <a:r>
                        <a:rPr kumimoji="1" lang="en-US" altLang="ja-JP" sz="1050" dirty="0">
                          <a:latin typeface="游ゴシック" panose="020B0400000000000000" pitchFamily="50" charset="-128"/>
                          <a:ea typeface="游ゴシック" panose="020B0400000000000000" pitchFamily="50" charset="-128"/>
                        </a:rPr>
                        <a:t>6</a:t>
                      </a:r>
                      <a:r>
                        <a:rPr kumimoji="1" lang="ja-JP" altLang="en-US" sz="1050" dirty="0">
                          <a:latin typeface="游ゴシック" panose="020B0400000000000000" pitchFamily="50" charset="-128"/>
                          <a:ea typeface="游ゴシック" panose="020B0400000000000000" pitchFamily="50" charset="-128"/>
                        </a:rPr>
                        <a:t>か月または</a:t>
                      </a:r>
                      <a:r>
                        <a:rPr kumimoji="1" lang="en-US" altLang="ja-JP" sz="1050" dirty="0">
                          <a:latin typeface="游ゴシック" panose="020B0400000000000000" pitchFamily="50" charset="-128"/>
                          <a:ea typeface="游ゴシック" panose="020B0400000000000000" pitchFamily="50" charset="-128"/>
                        </a:rPr>
                        <a:t>4</a:t>
                      </a:r>
                      <a:r>
                        <a:rPr kumimoji="1" lang="ja-JP" altLang="en-US" sz="1050" dirty="0">
                          <a:latin typeface="游ゴシック" panose="020B0400000000000000" pitchFamily="50" charset="-128"/>
                          <a:ea typeface="游ゴシック" panose="020B0400000000000000" pitchFamily="50" charset="-128"/>
                        </a:rPr>
                        <a:t>か月ごとの更新</a:t>
                      </a:r>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050" dirty="0">
                          <a:latin typeface="游ゴシック" panose="020B0400000000000000" pitchFamily="50" charset="-128"/>
                          <a:ea typeface="游ゴシック" panose="020B0400000000000000" pitchFamily="50" charset="-128"/>
                        </a:rPr>
                        <a:t>通算で上限</a:t>
                      </a:r>
                      <a:r>
                        <a:rPr kumimoji="1" lang="en-US" altLang="ja-JP" sz="1050" dirty="0">
                          <a:latin typeface="游ゴシック" panose="020B0400000000000000" pitchFamily="50" charset="-128"/>
                          <a:ea typeface="游ゴシック" panose="020B0400000000000000" pitchFamily="50" charset="-128"/>
                        </a:rPr>
                        <a:t>5</a:t>
                      </a:r>
                      <a:r>
                        <a:rPr kumimoji="1" lang="ja-JP" altLang="en-US" sz="1050" dirty="0">
                          <a:latin typeface="游ゴシック" panose="020B0400000000000000" pitchFamily="50" charset="-128"/>
                          <a:ea typeface="游ゴシック" panose="020B0400000000000000" pitchFamily="50" charset="-128"/>
                        </a:rPr>
                        <a:t>年まで</a:t>
                      </a:r>
                    </a:p>
                  </a:txBody>
                  <a:tcPr anchor="ctr">
                    <a:solidFill>
                      <a:schemeClr val="bg1"/>
                    </a:solidFill>
                  </a:tcPr>
                </a:tc>
                <a:tc>
                  <a:txBody>
                    <a:bodyPr/>
                    <a:lstStyle/>
                    <a:p>
                      <a:r>
                        <a:rPr kumimoji="1" lang="en-US" altLang="ja-JP" sz="1050" dirty="0">
                          <a:latin typeface="游ゴシック" panose="020B0400000000000000" pitchFamily="50" charset="-128"/>
                          <a:ea typeface="游ゴシック" panose="020B0400000000000000" pitchFamily="50" charset="-128"/>
                        </a:rPr>
                        <a:t>3</a:t>
                      </a:r>
                      <a:r>
                        <a:rPr kumimoji="1" lang="ja-JP" altLang="en-US" sz="1050" dirty="0">
                          <a:latin typeface="游ゴシック" panose="020B0400000000000000" pitchFamily="50" charset="-128"/>
                          <a:ea typeface="游ゴシック" panose="020B0400000000000000" pitchFamily="50" charset="-128"/>
                        </a:rPr>
                        <a:t>年、</a:t>
                      </a:r>
                      <a:r>
                        <a:rPr kumimoji="1" lang="en-US" altLang="ja-JP" sz="1050" dirty="0">
                          <a:latin typeface="游ゴシック" panose="020B0400000000000000" pitchFamily="50" charset="-128"/>
                          <a:ea typeface="游ゴシック" panose="020B0400000000000000" pitchFamily="50" charset="-128"/>
                        </a:rPr>
                        <a:t>1</a:t>
                      </a:r>
                      <a:r>
                        <a:rPr kumimoji="1" lang="ja-JP" altLang="en-US" sz="1050" dirty="0">
                          <a:latin typeface="游ゴシック" panose="020B0400000000000000" pitchFamily="50" charset="-128"/>
                          <a:ea typeface="游ゴシック" panose="020B0400000000000000" pitchFamily="50" charset="-128"/>
                        </a:rPr>
                        <a:t>年または</a:t>
                      </a:r>
                      <a:r>
                        <a:rPr kumimoji="1" lang="en-US" altLang="ja-JP" sz="1050" dirty="0">
                          <a:latin typeface="游ゴシック" panose="020B0400000000000000" pitchFamily="50" charset="-128"/>
                          <a:ea typeface="游ゴシック" panose="020B0400000000000000" pitchFamily="50" charset="-128"/>
                        </a:rPr>
                        <a:t>6</a:t>
                      </a:r>
                      <a:r>
                        <a:rPr kumimoji="1" lang="ja-JP" altLang="en-US" sz="1050" dirty="0">
                          <a:latin typeface="游ゴシック" panose="020B0400000000000000" pitchFamily="50" charset="-128"/>
                          <a:ea typeface="游ゴシック" panose="020B0400000000000000" pitchFamily="50" charset="-128"/>
                        </a:rPr>
                        <a:t>か月ごとの更新</a:t>
                      </a:r>
                    </a:p>
                  </a:txBody>
                  <a:tcPr anchor="ctr">
                    <a:solidFill>
                      <a:schemeClr val="bg1"/>
                    </a:solidFill>
                  </a:tcPr>
                </a:tc>
                <a:extLst>
                  <a:ext uri="{0D108BD9-81ED-4DB2-BD59-A6C34878D82A}">
                    <a16:rowId xmlns:a16="http://schemas.microsoft.com/office/drawing/2014/main" val="907499039"/>
                  </a:ext>
                </a:extLst>
              </a:tr>
              <a:tr h="588565">
                <a:tc>
                  <a:txBody>
                    <a:bodyPr/>
                    <a:lstStyle/>
                    <a:p>
                      <a:pPr algn="ctr"/>
                      <a:r>
                        <a:rPr kumimoji="1" lang="ja-JP" altLang="en-US" sz="1050" dirty="0">
                          <a:latin typeface="游ゴシック" panose="020B0400000000000000" pitchFamily="50" charset="-128"/>
                          <a:ea typeface="游ゴシック" panose="020B0400000000000000" pitchFamily="50" charset="-128"/>
                        </a:rPr>
                        <a:t>技能水準</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試験等で確認</a:t>
                      </a:r>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050" dirty="0">
                          <a:latin typeface="游ゴシック" panose="020B0400000000000000" pitchFamily="50" charset="-128"/>
                          <a:ea typeface="游ゴシック" panose="020B0400000000000000" pitchFamily="50" charset="-128"/>
                        </a:rPr>
                        <a:t>（技能実習</a:t>
                      </a:r>
                      <a:r>
                        <a:rPr kumimoji="1" lang="en-US" altLang="ja-JP" sz="1050" dirty="0">
                          <a:latin typeface="游ゴシック" panose="020B0400000000000000" pitchFamily="50" charset="-128"/>
                          <a:ea typeface="游ゴシック" panose="020B0400000000000000" pitchFamily="50" charset="-128"/>
                        </a:rPr>
                        <a:t>2</a:t>
                      </a:r>
                      <a:r>
                        <a:rPr kumimoji="1" lang="ja-JP" altLang="en-US" sz="1050" dirty="0">
                          <a:latin typeface="游ゴシック" panose="020B0400000000000000" pitchFamily="50" charset="-128"/>
                          <a:ea typeface="游ゴシック" panose="020B0400000000000000" pitchFamily="50" charset="-128"/>
                        </a:rPr>
                        <a:t>号を修了した外国人は試験等</a:t>
                      </a:r>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050" dirty="0">
                          <a:latin typeface="游ゴシック" panose="020B0400000000000000" pitchFamily="50" charset="-128"/>
                          <a:ea typeface="游ゴシック" panose="020B0400000000000000" pitchFamily="50" charset="-128"/>
                        </a:rPr>
                        <a:t>免除）</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試験等で確認</a:t>
                      </a:r>
                    </a:p>
                  </a:txBody>
                  <a:tcPr anchor="ctr">
                    <a:solidFill>
                      <a:schemeClr val="bg1"/>
                    </a:solidFill>
                  </a:tcPr>
                </a:tc>
                <a:extLst>
                  <a:ext uri="{0D108BD9-81ED-4DB2-BD59-A6C34878D82A}">
                    <a16:rowId xmlns:a16="http://schemas.microsoft.com/office/drawing/2014/main" val="1165278776"/>
                  </a:ext>
                </a:extLst>
              </a:tr>
              <a:tr h="720325">
                <a:tc>
                  <a:txBody>
                    <a:bodyPr/>
                    <a:lstStyle/>
                    <a:p>
                      <a:pPr algn="ctr"/>
                      <a:r>
                        <a:rPr kumimoji="1" lang="ja-JP" altLang="en-US" sz="1050" dirty="0">
                          <a:latin typeface="游ゴシック" panose="020B0400000000000000" pitchFamily="50" charset="-128"/>
                          <a:ea typeface="游ゴシック" panose="020B0400000000000000" pitchFamily="50" charset="-128"/>
                        </a:rPr>
                        <a:t>日本語能力水準</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生活や業務に必要な日本語能力を試験等で</a:t>
                      </a:r>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050" dirty="0">
                          <a:latin typeface="游ゴシック" panose="020B0400000000000000" pitchFamily="50" charset="-128"/>
                          <a:ea typeface="游ゴシック" panose="020B0400000000000000" pitchFamily="50" charset="-128"/>
                        </a:rPr>
                        <a:t>確認</a:t>
                      </a:r>
                      <a:endParaRPr kumimoji="1" lang="en-US" altLang="ja-JP" sz="105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50" dirty="0">
                          <a:latin typeface="游ゴシック" panose="020B0400000000000000" pitchFamily="50" charset="-128"/>
                          <a:ea typeface="游ゴシック" panose="020B0400000000000000" pitchFamily="50" charset="-128"/>
                        </a:rPr>
                        <a:t>（技能実習</a:t>
                      </a:r>
                      <a:r>
                        <a:rPr kumimoji="1" lang="en-US" altLang="ja-JP" sz="1050" dirty="0">
                          <a:latin typeface="游ゴシック" panose="020B0400000000000000" pitchFamily="50" charset="-128"/>
                          <a:ea typeface="游ゴシック" panose="020B0400000000000000" pitchFamily="50" charset="-128"/>
                        </a:rPr>
                        <a:t>2</a:t>
                      </a:r>
                      <a:r>
                        <a:rPr kumimoji="1" lang="ja-JP" altLang="en-US" sz="1050" dirty="0">
                          <a:latin typeface="游ゴシック" panose="020B0400000000000000" pitchFamily="50" charset="-128"/>
                          <a:ea typeface="游ゴシック" panose="020B0400000000000000" pitchFamily="50" charset="-128"/>
                        </a:rPr>
                        <a:t>号を修了した外国人は試験等</a:t>
                      </a:r>
                      <a:endParaRPr kumimoji="1" lang="en-US" altLang="ja-JP" sz="1050" dirty="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50" dirty="0">
                          <a:latin typeface="游ゴシック" panose="020B0400000000000000" pitchFamily="50" charset="-128"/>
                          <a:ea typeface="游ゴシック" panose="020B0400000000000000" pitchFamily="50" charset="-128"/>
                        </a:rPr>
                        <a:t>免除）</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試験等での確認は不要</a:t>
                      </a:r>
                    </a:p>
                  </a:txBody>
                  <a:tcPr anchor="ctr">
                    <a:solidFill>
                      <a:schemeClr val="bg1"/>
                    </a:solidFill>
                  </a:tcPr>
                </a:tc>
                <a:extLst>
                  <a:ext uri="{0D108BD9-81ED-4DB2-BD59-A6C34878D82A}">
                    <a16:rowId xmlns:a16="http://schemas.microsoft.com/office/drawing/2014/main" val="959095863"/>
                  </a:ext>
                </a:extLst>
              </a:tr>
              <a:tr h="423766">
                <a:tc>
                  <a:txBody>
                    <a:bodyPr/>
                    <a:lstStyle/>
                    <a:p>
                      <a:pPr algn="ctr"/>
                      <a:r>
                        <a:rPr kumimoji="1" lang="ja-JP" altLang="en-US" sz="1050" dirty="0">
                          <a:latin typeface="游ゴシック" panose="020B0400000000000000" pitchFamily="50" charset="-128"/>
                          <a:ea typeface="游ゴシック" panose="020B0400000000000000" pitchFamily="50" charset="-128"/>
                        </a:rPr>
                        <a:t>家族の帯同</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基本的には認められない</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要件を満たせば可能</a:t>
                      </a:r>
                      <a:endParaRPr kumimoji="1" lang="en-US" altLang="ja-JP" sz="1050" dirty="0">
                        <a:latin typeface="游ゴシック" panose="020B0400000000000000" pitchFamily="50" charset="-128"/>
                        <a:ea typeface="游ゴシック" panose="020B0400000000000000" pitchFamily="50" charset="-128"/>
                      </a:endParaRPr>
                    </a:p>
                    <a:p>
                      <a:r>
                        <a:rPr kumimoji="1" lang="ja-JP" altLang="en-US" sz="1050" dirty="0">
                          <a:latin typeface="游ゴシック" panose="020B0400000000000000" pitchFamily="50" charset="-128"/>
                          <a:ea typeface="游ゴシック" panose="020B0400000000000000" pitchFamily="50" charset="-128"/>
                        </a:rPr>
                        <a:t>（配偶者、子）</a:t>
                      </a:r>
                    </a:p>
                  </a:txBody>
                  <a:tcPr anchor="ctr">
                    <a:solidFill>
                      <a:schemeClr val="bg1"/>
                    </a:solidFill>
                  </a:tcPr>
                </a:tc>
                <a:extLst>
                  <a:ext uri="{0D108BD9-81ED-4DB2-BD59-A6C34878D82A}">
                    <a16:rowId xmlns:a16="http://schemas.microsoft.com/office/drawing/2014/main" val="2757793755"/>
                  </a:ext>
                </a:extLst>
              </a:tr>
              <a:tr h="588565">
                <a:tc>
                  <a:txBody>
                    <a:bodyPr/>
                    <a:lstStyle/>
                    <a:p>
                      <a:pPr algn="ctr"/>
                      <a:r>
                        <a:rPr kumimoji="1" lang="ja-JP" altLang="en-US" sz="1050" dirty="0">
                          <a:latin typeface="游ゴシック" panose="020B0400000000000000" pitchFamily="50" charset="-128"/>
                          <a:ea typeface="游ゴシック" panose="020B0400000000000000" pitchFamily="50" charset="-128"/>
                        </a:rPr>
                        <a:t>受け入れ機関</a:t>
                      </a:r>
                      <a:endParaRPr kumimoji="1" lang="en-US" altLang="ja-JP" sz="1050" dirty="0">
                        <a:latin typeface="游ゴシック" panose="020B0400000000000000" pitchFamily="50" charset="-128"/>
                        <a:ea typeface="游ゴシック" panose="020B0400000000000000" pitchFamily="50" charset="-128"/>
                      </a:endParaRPr>
                    </a:p>
                    <a:p>
                      <a:pPr algn="ctr"/>
                      <a:r>
                        <a:rPr kumimoji="1" lang="ja-JP" altLang="en-US" sz="1050" dirty="0">
                          <a:latin typeface="游ゴシック" panose="020B0400000000000000" pitchFamily="50" charset="-128"/>
                          <a:ea typeface="游ゴシック" panose="020B0400000000000000" pitchFamily="50" charset="-128"/>
                        </a:rPr>
                        <a:t>または登録支援機関</a:t>
                      </a:r>
                      <a:endParaRPr kumimoji="1" lang="en-US" altLang="ja-JP" sz="1050" dirty="0">
                        <a:latin typeface="游ゴシック" panose="020B0400000000000000" pitchFamily="50" charset="-128"/>
                        <a:ea typeface="游ゴシック" panose="020B0400000000000000" pitchFamily="50" charset="-128"/>
                      </a:endParaRPr>
                    </a:p>
                    <a:p>
                      <a:pPr algn="ctr"/>
                      <a:r>
                        <a:rPr kumimoji="1" lang="ja-JP" altLang="en-US" sz="1050" dirty="0">
                          <a:latin typeface="游ゴシック" panose="020B0400000000000000" pitchFamily="50" charset="-128"/>
                          <a:ea typeface="游ゴシック" panose="020B0400000000000000" pitchFamily="50" charset="-128"/>
                        </a:rPr>
                        <a:t>による支援</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対象</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対象外</a:t>
                      </a:r>
                    </a:p>
                  </a:txBody>
                  <a:tcPr anchor="ctr">
                    <a:solidFill>
                      <a:schemeClr val="bg1"/>
                    </a:solidFill>
                  </a:tcPr>
                </a:tc>
                <a:extLst>
                  <a:ext uri="{0D108BD9-81ED-4DB2-BD59-A6C34878D82A}">
                    <a16:rowId xmlns:a16="http://schemas.microsoft.com/office/drawing/2014/main" val="1143196281"/>
                  </a:ext>
                </a:extLst>
              </a:tr>
              <a:tr h="381912">
                <a:tc>
                  <a:txBody>
                    <a:bodyPr/>
                    <a:lstStyle/>
                    <a:p>
                      <a:pPr algn="ctr"/>
                      <a:r>
                        <a:rPr kumimoji="1" lang="ja-JP" altLang="en-US" sz="1050" dirty="0">
                          <a:latin typeface="游ゴシック" panose="020B0400000000000000" pitchFamily="50" charset="-128"/>
                          <a:ea typeface="游ゴシック" panose="020B0400000000000000" pitchFamily="50" charset="-128"/>
                        </a:rPr>
                        <a:t>業種</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特定産業分野（</a:t>
                      </a:r>
                      <a:r>
                        <a:rPr kumimoji="1" lang="en-US" altLang="ja-JP" sz="1050" dirty="0">
                          <a:latin typeface="游ゴシック" panose="020B0400000000000000" pitchFamily="50" charset="-128"/>
                          <a:ea typeface="游ゴシック" panose="020B0400000000000000" pitchFamily="50" charset="-128"/>
                        </a:rPr>
                        <a:t>14</a:t>
                      </a:r>
                      <a:r>
                        <a:rPr kumimoji="1" lang="ja-JP" altLang="en-US" sz="1050" dirty="0">
                          <a:latin typeface="游ゴシック" panose="020B0400000000000000" pitchFamily="50" charset="-128"/>
                          <a:ea typeface="游ゴシック" panose="020B0400000000000000" pitchFamily="50" charset="-128"/>
                        </a:rPr>
                        <a:t>分野）</a:t>
                      </a:r>
                    </a:p>
                  </a:txBody>
                  <a:tcPr anchor="ctr">
                    <a:solidFill>
                      <a:schemeClr val="bg1"/>
                    </a:solidFill>
                  </a:tcPr>
                </a:tc>
                <a:tc>
                  <a:txBody>
                    <a:bodyPr/>
                    <a:lstStyle/>
                    <a:p>
                      <a:r>
                        <a:rPr kumimoji="1" lang="ja-JP" altLang="en-US" sz="1050" dirty="0">
                          <a:latin typeface="游ゴシック" panose="020B0400000000000000" pitchFamily="50" charset="-128"/>
                          <a:ea typeface="游ゴシック" panose="020B0400000000000000" pitchFamily="50" charset="-128"/>
                        </a:rPr>
                        <a:t>当面、「建設」と「造船・舶用工業」のみ</a:t>
                      </a:r>
                      <a:endParaRPr kumimoji="1" lang="en-US" altLang="ja-JP" sz="1050" dirty="0">
                        <a:latin typeface="游ゴシック" panose="020B0400000000000000" pitchFamily="50" charset="-128"/>
                        <a:ea typeface="游ゴシック" panose="020B0400000000000000" pitchFamily="50" charset="-128"/>
                      </a:endParaRPr>
                    </a:p>
                  </a:txBody>
                  <a:tcPr anchor="ctr">
                    <a:solidFill>
                      <a:schemeClr val="bg1"/>
                    </a:solidFill>
                  </a:tcPr>
                </a:tc>
                <a:extLst>
                  <a:ext uri="{0D108BD9-81ED-4DB2-BD59-A6C34878D82A}">
                    <a16:rowId xmlns:a16="http://schemas.microsoft.com/office/drawing/2014/main" val="2899923828"/>
                  </a:ext>
                </a:extLst>
              </a:tr>
            </a:tbl>
          </a:graphicData>
        </a:graphic>
      </p:graphicFrame>
    </p:spTree>
    <p:extLst>
      <p:ext uri="{BB962C8B-B14F-4D97-AF65-F5344CB8AC3E}">
        <p14:creationId xmlns:p14="http://schemas.microsoft.com/office/powerpoint/2010/main" val="1057595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27;p18">
            <a:extLst>
              <a:ext uri="{FF2B5EF4-FFF2-40B4-BE49-F238E27FC236}">
                <a16:creationId xmlns:a16="http://schemas.microsoft.com/office/drawing/2014/main" id="{745B340F-D3DE-49BA-9E97-FA084B041D45}"/>
              </a:ext>
            </a:extLst>
          </p:cNvPr>
          <p:cNvSpPr txBox="1">
            <a:spLocks noGrp="1"/>
          </p:cNvSpPr>
          <p:nvPr>
            <p:ph type="title"/>
          </p:nvPr>
        </p:nvSpPr>
        <p:spPr>
          <a:xfrm>
            <a:off x="1523998" y="-7386"/>
            <a:ext cx="7620001" cy="582900"/>
          </a:xfrm>
          <a:prstGeom prst="rect">
            <a:avLst/>
          </a:prstGeom>
        </p:spPr>
        <p:txBody>
          <a:bodyPr spcFirstLastPara="1" wrap="square" lIns="91425" tIns="91425" rIns="91425" bIns="91425" anchor="b" anchorCtr="0">
            <a:noAutofit/>
          </a:bodyPr>
          <a:lstStyle/>
          <a:p>
            <a:r>
              <a:rPr lang="ja-JP" altLang="en-US" sz="2400" dirty="0">
                <a:latin typeface="游ゴシック" panose="020B0400000000000000" pitchFamily="50" charset="-128"/>
                <a:ea typeface="游ゴシック" panose="020B0400000000000000" pitchFamily="50" charset="-128"/>
              </a:rPr>
              <a:t>就労に関わる在留資格　まとめ</a:t>
            </a:r>
            <a:endParaRPr sz="2400" dirty="0">
              <a:latin typeface="游ゴシック" panose="020B0400000000000000" pitchFamily="50" charset="-128"/>
              <a:ea typeface="游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276ED19D-4B83-41C6-9C31-DC84D0F8509F}"/>
              </a:ext>
            </a:extLst>
          </p:cNvPr>
          <p:cNvSpPr txBox="1">
            <a:spLocks/>
          </p:cNvSpPr>
          <p:nvPr/>
        </p:nvSpPr>
        <p:spPr>
          <a:xfrm>
            <a:off x="1802127" y="757037"/>
            <a:ext cx="7125012" cy="2174754"/>
          </a:xfrm>
          <a:prstGeom prst="rect">
            <a:avLst/>
          </a:prstGeom>
        </p:spPr>
        <p:txBody>
          <a:bodyP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kumimoji="1"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kumimoji="1"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kumimoji="1"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kumimoji="1" sz="1400" kern="1200" baseline="0">
                <a:solidFill>
                  <a:schemeClr val="tx1">
                    <a:lumMod val="65000"/>
                    <a:lumOff val="35000"/>
                  </a:schemeClr>
                </a:solidFill>
                <a:latin typeface="+mn-lt"/>
                <a:ea typeface="+mn-ea"/>
                <a:cs typeface="+mn-cs"/>
              </a:defRPr>
            </a:lvl9pPr>
          </a:lstStyle>
          <a:p>
            <a:pPr marL="0" indent="0" algn="just">
              <a:buFont typeface="Arial" panose="020B0604020202020204" pitchFamily="34" charset="0"/>
              <a:buNone/>
            </a:pPr>
            <a:r>
              <a:rPr lang="ja-JP" altLang="en-US" dirty="0">
                <a:solidFill>
                  <a:schemeClr val="tx1"/>
                </a:solidFill>
                <a:latin typeface="游ゴシック Light" panose="020B0300000000000000" pitchFamily="50" charset="-128"/>
                <a:ea typeface="游ゴシック Light" panose="020B0300000000000000" pitchFamily="50" charset="-128"/>
              </a:rPr>
              <a:t>在留資格変更申請時には、就職先の仕事内容が、日本で　　学んだことの他、母国の大学で学んだことや、職務経歴に　関係があるかどうかが見られます。</a:t>
            </a:r>
            <a:endParaRPr lang="en-US" altLang="ja-JP" dirty="0">
              <a:solidFill>
                <a:schemeClr val="tx1"/>
              </a:solidFill>
              <a:latin typeface="游ゴシック Light" panose="020B0300000000000000" pitchFamily="50" charset="-128"/>
              <a:ea typeface="游ゴシック Light" panose="020B0300000000000000" pitchFamily="50" charset="-128"/>
            </a:endParaRPr>
          </a:p>
          <a:p>
            <a:pPr marL="0" indent="0" algn="just">
              <a:spcBef>
                <a:spcPts val="2400"/>
              </a:spcBef>
              <a:buFont typeface="Arial" panose="020B0604020202020204" pitchFamily="34" charset="0"/>
              <a:buNone/>
            </a:pPr>
            <a:r>
              <a:rPr lang="ja-JP" altLang="en-US" dirty="0">
                <a:solidFill>
                  <a:schemeClr val="tx1"/>
                </a:solidFill>
                <a:latin typeface="游ゴシック Light" panose="020B0300000000000000" pitchFamily="50" charset="-128"/>
                <a:ea typeface="游ゴシック Light" panose="020B0300000000000000" pitchFamily="50" charset="-128"/>
              </a:rPr>
              <a:t>自分がどの在留資格に当てはまるのか、どの在留資格の取得を目指すのか、考えてみましょう。</a:t>
            </a:r>
            <a:endParaRPr lang="en-US" altLang="ja-JP" dirty="0">
              <a:solidFill>
                <a:schemeClr val="tx1"/>
              </a:solidFill>
              <a:latin typeface="游ゴシック Light" panose="020B0300000000000000" pitchFamily="50" charset="-128"/>
              <a:ea typeface="游ゴシック Light" panose="020B0300000000000000" pitchFamily="50" charset="-128"/>
            </a:endParaRPr>
          </a:p>
        </p:txBody>
      </p:sp>
      <p:pic>
        <p:nvPicPr>
          <p:cNvPr id="9" name="Picture 2" descr="naze">
            <a:extLst>
              <a:ext uri="{FF2B5EF4-FFF2-40B4-BE49-F238E27FC236}">
                <a16:creationId xmlns:a16="http://schemas.microsoft.com/office/drawing/2014/main" id="{B1FEB007-C06C-4E78-A3AA-275E7E6940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732577"/>
            <a:ext cx="2410923" cy="241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1200329"/>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卒業後も日本で就活をするための在留資格</a:t>
            </a:r>
            <a:endPar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a:p>
            <a:pPr algn="ctr"/>
            <a:r>
              <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a:t>
            </a: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特定活動</a:t>
            </a:r>
            <a:r>
              <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9』</a:t>
            </a:r>
            <a:endParaRPr lang="en-US" altLang="ko-KR"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1565178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8689163-75B9-4110-821A-14D188F41CD7}"/>
              </a:ext>
            </a:extLst>
          </p:cNvPr>
          <p:cNvSpPr>
            <a:spLocks noGrp="1"/>
          </p:cNvSpPr>
          <p:nvPr>
            <p:ph idx="1"/>
          </p:nvPr>
        </p:nvSpPr>
        <p:spPr>
          <a:xfrm>
            <a:off x="1979712" y="732558"/>
            <a:ext cx="6912768" cy="460648"/>
          </a:xfrm>
        </p:spPr>
        <p:txBody>
          <a:bodyPr/>
          <a:lstStyle/>
          <a:p>
            <a:r>
              <a:rPr kumimoji="1" lang="en-US" altLang="ja-JP" b="1" dirty="0">
                <a:solidFill>
                  <a:srgbClr val="E62949"/>
                </a:solidFill>
                <a:latin typeface="Yu Gothic Medium" panose="020B0500000000000000" pitchFamily="50" charset="-128"/>
                <a:ea typeface="Yu Gothic Medium" panose="020B0500000000000000" pitchFamily="50" charset="-128"/>
              </a:rPr>
              <a:t>『</a:t>
            </a:r>
            <a:r>
              <a:rPr kumimoji="1" lang="ja-JP" altLang="en-US" b="1" dirty="0">
                <a:solidFill>
                  <a:srgbClr val="E62949"/>
                </a:solidFill>
                <a:latin typeface="Yu Gothic Medium" panose="020B0500000000000000" pitchFamily="50" charset="-128"/>
                <a:ea typeface="Yu Gothic Medium" panose="020B0500000000000000" pitchFamily="50" charset="-128"/>
              </a:rPr>
              <a:t>留学</a:t>
            </a:r>
            <a:r>
              <a:rPr kumimoji="1" lang="en-US" altLang="ja-JP" b="1" dirty="0">
                <a:solidFill>
                  <a:srgbClr val="E62949"/>
                </a:solidFill>
                <a:latin typeface="Yu Gothic Medium" panose="020B0500000000000000" pitchFamily="50" charset="-128"/>
                <a:ea typeface="Yu Gothic Medium" panose="020B0500000000000000" pitchFamily="50" charset="-128"/>
              </a:rPr>
              <a:t>』</a:t>
            </a:r>
            <a:r>
              <a:rPr kumimoji="1" lang="ja-JP" altLang="en-US" b="1" dirty="0">
                <a:solidFill>
                  <a:srgbClr val="E62949"/>
                </a:solidFill>
                <a:latin typeface="Yu Gothic Medium" panose="020B0500000000000000" pitchFamily="50" charset="-128"/>
                <a:ea typeface="Yu Gothic Medium" panose="020B0500000000000000" pitchFamily="50" charset="-128"/>
              </a:rPr>
              <a:t>から</a:t>
            </a:r>
            <a:r>
              <a:rPr kumimoji="1" lang="en-US" altLang="ja-JP" b="1" dirty="0">
                <a:solidFill>
                  <a:srgbClr val="E62949"/>
                </a:solidFill>
                <a:latin typeface="Yu Gothic Medium" panose="020B0500000000000000" pitchFamily="50" charset="-128"/>
                <a:ea typeface="Yu Gothic Medium" panose="020B0500000000000000" pitchFamily="50" charset="-128"/>
              </a:rPr>
              <a:t>『</a:t>
            </a:r>
            <a:r>
              <a:rPr kumimoji="1" lang="ja-JP" altLang="en-US" b="1" dirty="0">
                <a:solidFill>
                  <a:srgbClr val="E62949"/>
                </a:solidFill>
                <a:latin typeface="Yu Gothic Medium" panose="020B0500000000000000" pitchFamily="50" charset="-128"/>
                <a:ea typeface="Yu Gothic Medium" panose="020B0500000000000000" pitchFamily="50" charset="-128"/>
              </a:rPr>
              <a:t>特定活動</a:t>
            </a:r>
            <a:r>
              <a:rPr kumimoji="1" lang="en-US" altLang="ja-JP" b="1" dirty="0">
                <a:solidFill>
                  <a:srgbClr val="E62949"/>
                </a:solidFill>
                <a:latin typeface="Yu Gothic Medium" panose="020B0500000000000000" pitchFamily="50" charset="-128"/>
                <a:ea typeface="Yu Gothic Medium" panose="020B0500000000000000" pitchFamily="50" charset="-128"/>
              </a:rPr>
              <a:t>9』</a:t>
            </a:r>
            <a:r>
              <a:rPr kumimoji="1" lang="ja-JP" altLang="en-US" b="1" dirty="0">
                <a:solidFill>
                  <a:srgbClr val="E62949"/>
                </a:solidFill>
                <a:latin typeface="Yu Gothic Medium" panose="020B0500000000000000" pitchFamily="50" charset="-128"/>
                <a:ea typeface="Yu Gothic Medium" panose="020B0500000000000000" pitchFamily="50" charset="-128"/>
              </a:rPr>
              <a:t>への変更申請しましょう</a:t>
            </a:r>
          </a:p>
        </p:txBody>
      </p:sp>
      <p:sp>
        <p:nvSpPr>
          <p:cNvPr id="4" name="コンテンツ プレースホルダー 3">
            <a:extLst>
              <a:ext uri="{FF2B5EF4-FFF2-40B4-BE49-F238E27FC236}">
                <a16:creationId xmlns:a16="http://schemas.microsoft.com/office/drawing/2014/main" id="{74C12E09-8CC1-4CCA-8349-FE781B3AD0C5}"/>
              </a:ext>
            </a:extLst>
          </p:cNvPr>
          <p:cNvSpPr>
            <a:spLocks noGrp="1"/>
          </p:cNvSpPr>
          <p:nvPr>
            <p:ph idx="10"/>
          </p:nvPr>
        </p:nvSpPr>
        <p:spPr>
          <a:xfrm>
            <a:off x="1691680" y="1255029"/>
            <a:ext cx="7200800" cy="3509977"/>
          </a:xfrm>
        </p:spPr>
        <p:txBody>
          <a:bodyPr/>
          <a:lstStyle/>
          <a:p>
            <a:pPr>
              <a:spcBef>
                <a:spcPts val="0"/>
              </a:spcBef>
              <a:spcAft>
                <a:spcPts val="1200"/>
              </a:spcAft>
            </a:pPr>
            <a:r>
              <a:rPr lang="ja-JP" altLang="en-US" dirty="0">
                <a:latin typeface="Yu Gothic Medium" panose="020B0500000000000000" pitchFamily="50" charset="-128"/>
                <a:ea typeface="Yu Gothic Medium" panose="020B0500000000000000" pitchFamily="50" charset="-128"/>
              </a:rPr>
              <a:t>日本の大学を卒業したり、専門学校で専門士の称号を得た留学生が、そのまま日本国内の企業に就職することは往々にしてあります。しかし、残念ながら就職先が見つからずに、卒業後も日本に残って就職活動を続ける留学生もいます。その場合は入国管理局にて、留学ビザから特定活動ビザへの変更手続きを行う必要があります。</a:t>
            </a:r>
          </a:p>
          <a:p>
            <a:pPr>
              <a:spcBef>
                <a:spcPts val="0"/>
              </a:spcBef>
              <a:spcAft>
                <a:spcPts val="1200"/>
              </a:spcAft>
            </a:pPr>
            <a:r>
              <a:rPr lang="ja-JP" altLang="en-US" dirty="0">
                <a:latin typeface="Yu Gothic Medium" panose="020B0500000000000000" pitchFamily="50" charset="-128"/>
                <a:ea typeface="Yu Gothic Medium" panose="020B0500000000000000" pitchFamily="50" charset="-128"/>
              </a:rPr>
              <a:t>対象は、大学（短期大学や大学院を含む）や専門学校を卒業した者で、かつ卒業前から行っている就職活動を続けるために日本への在留を希望する外国人です。もちろん、学校からの推薦状が必要であったり、専門過程における修得内容（技術、人文知識など）が就労に係るいずれかの在留資格に該当する活動との関連性などいくつかの条件を満たさなければなりません。</a:t>
            </a:r>
          </a:p>
          <a:p>
            <a:pPr>
              <a:spcBef>
                <a:spcPts val="0"/>
              </a:spcBef>
              <a:spcAft>
                <a:spcPts val="1200"/>
              </a:spcAft>
            </a:pPr>
            <a:r>
              <a:rPr lang="ja-JP" altLang="en-US" dirty="0">
                <a:latin typeface="Yu Gothic Medium" panose="020B0500000000000000" pitchFamily="50" charset="-128"/>
                <a:ea typeface="Yu Gothic Medium" panose="020B0500000000000000" pitchFamily="50" charset="-128"/>
              </a:rPr>
              <a:t>条件を満たし申請が認められた場合、留学生は卒業後も引き続き</a:t>
            </a:r>
            <a:r>
              <a:rPr lang="en-US" altLang="ja-JP" dirty="0">
                <a:latin typeface="Yu Gothic Medium" panose="020B0500000000000000" pitchFamily="50" charset="-128"/>
                <a:ea typeface="Yu Gothic Medium" panose="020B0500000000000000" pitchFamily="50" charset="-128"/>
              </a:rPr>
              <a:t>6</a:t>
            </a:r>
            <a:r>
              <a:rPr lang="ja-JP" altLang="en-US" dirty="0">
                <a:latin typeface="Yu Gothic Medium" panose="020B0500000000000000" pitchFamily="50" charset="-128"/>
                <a:ea typeface="Yu Gothic Medium" panose="020B0500000000000000" pitchFamily="50" charset="-128"/>
              </a:rPr>
              <a:t>か月間、日本で就職活動を行えます。また特定活動ビザは</a:t>
            </a:r>
            <a:r>
              <a:rPr lang="en-US" altLang="ja-JP" dirty="0">
                <a:latin typeface="Yu Gothic Medium" panose="020B0500000000000000" pitchFamily="50" charset="-128"/>
                <a:ea typeface="Yu Gothic Medium" panose="020B0500000000000000" pitchFamily="50" charset="-128"/>
              </a:rPr>
              <a:t>1</a:t>
            </a:r>
            <a:r>
              <a:rPr lang="ja-JP" altLang="en-US" dirty="0">
                <a:latin typeface="Yu Gothic Medium" panose="020B0500000000000000" pitchFamily="50" charset="-128"/>
                <a:ea typeface="Yu Gothic Medium" panose="020B0500000000000000" pitchFamily="50" charset="-128"/>
              </a:rPr>
              <a:t>度だけ更新が可能なので、最長で</a:t>
            </a:r>
            <a:r>
              <a:rPr lang="en-US" altLang="ja-JP" dirty="0">
                <a:latin typeface="Yu Gothic Medium" panose="020B0500000000000000" pitchFamily="50" charset="-128"/>
                <a:ea typeface="Yu Gothic Medium" panose="020B0500000000000000" pitchFamily="50" charset="-128"/>
              </a:rPr>
              <a:t>1</a:t>
            </a:r>
            <a:r>
              <a:rPr lang="ja-JP" altLang="en-US" dirty="0">
                <a:latin typeface="Yu Gothic Medium" panose="020B0500000000000000" pitchFamily="50" charset="-128"/>
                <a:ea typeface="Yu Gothic Medium" panose="020B0500000000000000" pitchFamily="50" charset="-128"/>
              </a:rPr>
              <a:t>年間の猶予があるということになります。</a:t>
            </a:r>
          </a:p>
          <a:p>
            <a:pPr>
              <a:spcBef>
                <a:spcPts val="0"/>
              </a:spcBef>
              <a:spcAft>
                <a:spcPts val="1200"/>
              </a:spcAft>
            </a:pPr>
            <a:r>
              <a:rPr lang="en-US" altLang="ja-JP" dirty="0">
                <a:latin typeface="Yu Gothic Medium" panose="020B0500000000000000" pitchFamily="50" charset="-128"/>
                <a:ea typeface="Yu Gothic Medium" panose="020B0500000000000000" pitchFamily="50" charset="-128"/>
              </a:rPr>
              <a:t>【</a:t>
            </a:r>
            <a:r>
              <a:rPr lang="ja-JP" altLang="en-US" dirty="0">
                <a:latin typeface="Yu Gothic Medium" panose="020B0500000000000000" pitchFamily="50" charset="-128"/>
                <a:ea typeface="Yu Gothic Medium" panose="020B0500000000000000" pitchFamily="50" charset="-128"/>
              </a:rPr>
              <a:t>出典元</a:t>
            </a:r>
            <a:r>
              <a:rPr lang="en-US" altLang="ja-JP" dirty="0">
                <a:latin typeface="Yu Gothic Medium" panose="020B0500000000000000" pitchFamily="50" charset="-128"/>
                <a:ea typeface="Yu Gothic Medium" panose="020B0500000000000000" pitchFamily="50" charset="-128"/>
              </a:rPr>
              <a:t>】</a:t>
            </a:r>
            <a:r>
              <a:rPr lang="ja-JP" altLang="en-US" dirty="0">
                <a:latin typeface="Yu Gothic Medium" panose="020B0500000000000000" pitchFamily="50" charset="-128"/>
                <a:ea typeface="Yu Gothic Medium" panose="020B0500000000000000" pitchFamily="50" charset="-128"/>
                <a:hlinkClick r:id="rId2"/>
              </a:rPr>
              <a:t>法務省公式ウェブサイト／特定活動</a:t>
            </a:r>
            <a:r>
              <a:rPr lang="en-US" altLang="ja-JP" dirty="0">
                <a:latin typeface="Yu Gothic Medium" panose="020B0500000000000000" pitchFamily="50" charset="-128"/>
                <a:ea typeface="Yu Gothic Medium" panose="020B0500000000000000" pitchFamily="50" charset="-128"/>
                <a:hlinkClick r:id="rId2"/>
              </a:rPr>
              <a:t>9</a:t>
            </a:r>
            <a:r>
              <a:rPr lang="ja-JP" altLang="en-US" dirty="0">
                <a:latin typeface="Yu Gothic Medium" panose="020B0500000000000000" pitchFamily="50" charset="-128"/>
                <a:ea typeface="Yu Gothic Medium" panose="020B0500000000000000" pitchFamily="50" charset="-128"/>
                <a:hlinkClick r:id="rId2"/>
              </a:rPr>
              <a:t>について</a:t>
            </a:r>
            <a:endParaRPr lang="ja-JP" altLang="en-US" dirty="0">
              <a:latin typeface="Yu Gothic Medium" panose="020B0500000000000000" pitchFamily="50" charset="-128"/>
              <a:ea typeface="Yu Gothic Medium" panose="020B0500000000000000" pitchFamily="50" charset="-128"/>
            </a:endParaRPr>
          </a:p>
          <a:p>
            <a:pPr>
              <a:spcBef>
                <a:spcPts val="0"/>
              </a:spcBef>
              <a:spcAft>
                <a:spcPts val="1200"/>
              </a:spcAft>
            </a:pPr>
            <a:endParaRPr kumimoji="1" lang="ja-JP" altLang="en-US" dirty="0">
              <a:latin typeface="Yu Gothic Medium" panose="020B0500000000000000" pitchFamily="50" charset="-128"/>
              <a:ea typeface="Yu Gothic Medium" panose="020B0500000000000000" pitchFamily="50" charset="-128"/>
            </a:endParaRPr>
          </a:p>
        </p:txBody>
      </p:sp>
      <p:sp>
        <p:nvSpPr>
          <p:cNvPr id="5" name="Title 2">
            <a:extLst>
              <a:ext uri="{FF2B5EF4-FFF2-40B4-BE49-F238E27FC236}">
                <a16:creationId xmlns:a16="http://schemas.microsoft.com/office/drawing/2014/main" id="{835FA5A8-F639-46D8-B2BA-5122FBB1AC30}"/>
              </a:ext>
            </a:extLst>
          </p:cNvPr>
          <p:cNvSpPr>
            <a:spLocks noGrp="1"/>
          </p:cNvSpPr>
          <p:nvPr>
            <p:ph type="title"/>
          </p:nvPr>
        </p:nvSpPr>
        <p:spPr>
          <a:xfrm>
            <a:off x="1547664" y="2293"/>
            <a:ext cx="7596336" cy="730265"/>
          </a:xfrm>
        </p:spPr>
        <p:txBody>
          <a:bodyPr/>
          <a:lstStyle/>
          <a:p>
            <a:r>
              <a:rPr lang="ja-JP" altLang="en-US" sz="2000" dirty="0">
                <a:latin typeface="游ゴシック" panose="020B0400000000000000" pitchFamily="50" charset="-128"/>
                <a:ea typeface="游ゴシック" panose="020B0400000000000000" pitchFamily="50" charset="-128"/>
              </a:rPr>
              <a:t>卒業後も日本で就活をするためには在留資格の変更が必要です！</a:t>
            </a:r>
            <a:endParaRPr lang="ko-KR" altLang="en-US" sz="2000" dirty="0">
              <a:latin typeface="游ゴシック" panose="020B0400000000000000" pitchFamily="50" charset="-128"/>
            </a:endParaRPr>
          </a:p>
        </p:txBody>
      </p:sp>
    </p:spTree>
    <p:extLst>
      <p:ext uri="{BB962C8B-B14F-4D97-AF65-F5344CB8AC3E}">
        <p14:creationId xmlns:p14="http://schemas.microsoft.com/office/powerpoint/2010/main" val="3754475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74C12E09-8CC1-4CCA-8349-FE781B3AD0C5}"/>
              </a:ext>
            </a:extLst>
          </p:cNvPr>
          <p:cNvSpPr>
            <a:spLocks noGrp="1"/>
          </p:cNvSpPr>
          <p:nvPr>
            <p:ph idx="10"/>
          </p:nvPr>
        </p:nvSpPr>
        <p:spPr>
          <a:xfrm>
            <a:off x="1579510" y="746708"/>
            <a:ext cx="7200800" cy="2215133"/>
          </a:xfrm>
        </p:spPr>
        <p:txBody>
          <a:bodyPr/>
          <a:lstStyle/>
          <a:p>
            <a:pPr>
              <a:spcBef>
                <a:spcPts val="0"/>
              </a:spcBef>
              <a:spcAft>
                <a:spcPts val="1200"/>
              </a:spcAft>
            </a:pPr>
            <a:r>
              <a:rPr lang="ja-JP" altLang="en-US" sz="1600" b="1" dirty="0">
                <a:latin typeface="Yu Gothic Medium" panose="020B0500000000000000" pitchFamily="50" charset="-128"/>
                <a:ea typeface="Yu Gothic Medium" panose="020B0500000000000000" pitchFamily="50" charset="-128"/>
              </a:rPr>
              <a:t>対象者</a:t>
            </a:r>
            <a:endParaRPr lang="en-US" altLang="ja-JP" sz="1600" b="1" dirty="0">
              <a:latin typeface="Yu Gothic Medium" panose="020B0500000000000000" pitchFamily="50" charset="-128"/>
              <a:ea typeface="Yu Gothic Medium" panose="020B0500000000000000" pitchFamily="50" charset="-128"/>
            </a:endParaRPr>
          </a:p>
          <a:p>
            <a:pPr>
              <a:spcBef>
                <a:spcPts val="0"/>
              </a:spcBef>
              <a:spcAft>
                <a:spcPts val="1200"/>
              </a:spcAft>
            </a:pPr>
            <a:r>
              <a:rPr kumimoji="1" lang="ja-JP" altLang="en-US" sz="1600" dirty="0">
                <a:latin typeface="Yu Gothic Medium" panose="020B0500000000000000" pitchFamily="50" charset="-128"/>
                <a:ea typeface="Yu Gothic Medium" panose="020B0500000000000000" pitchFamily="50" charset="-128"/>
              </a:rPr>
              <a:t>●大学（短期大学を含む）、大学院の正規課程卒業者</a:t>
            </a:r>
            <a:endParaRPr kumimoji="1" lang="en-US" altLang="ja-JP" sz="1600" dirty="0">
              <a:latin typeface="Yu Gothic Medium" panose="020B0500000000000000" pitchFamily="50" charset="-128"/>
              <a:ea typeface="Yu Gothic Medium" panose="020B0500000000000000" pitchFamily="50" charset="-128"/>
            </a:endParaRPr>
          </a:p>
          <a:p>
            <a:pPr>
              <a:spcBef>
                <a:spcPts val="0"/>
              </a:spcBef>
              <a:spcAft>
                <a:spcPts val="1200"/>
              </a:spcAft>
            </a:pPr>
            <a:r>
              <a:rPr kumimoji="1" lang="ja-JP" altLang="en-US" sz="1600" dirty="0">
                <a:latin typeface="Yu Gothic Medium" panose="020B0500000000000000" pitchFamily="50" charset="-128"/>
                <a:ea typeface="Yu Gothic Medium" panose="020B0500000000000000" pitchFamily="50" charset="-128"/>
              </a:rPr>
              <a:t>●専門学校を卒業し、専門士の称号を取得した者</a:t>
            </a:r>
            <a:endParaRPr kumimoji="1" lang="en-US" altLang="ja-JP" sz="1600" dirty="0">
              <a:latin typeface="Yu Gothic Medium" panose="020B0500000000000000" pitchFamily="50" charset="-128"/>
              <a:ea typeface="Yu Gothic Medium" panose="020B0500000000000000" pitchFamily="50" charset="-128"/>
            </a:endParaRPr>
          </a:p>
          <a:p>
            <a:pPr>
              <a:spcBef>
                <a:spcPts val="0"/>
              </a:spcBef>
              <a:spcAft>
                <a:spcPts val="1200"/>
              </a:spcAft>
            </a:pPr>
            <a:r>
              <a:rPr kumimoji="1" lang="ja-JP" altLang="en-US" sz="1600" dirty="0">
                <a:latin typeface="Yu Gothic Medium" panose="020B0500000000000000" pitchFamily="50" charset="-128"/>
                <a:ea typeface="Yu Gothic Medium" panose="020B0500000000000000" pitchFamily="50" charset="-128"/>
              </a:rPr>
              <a:t>（注意）</a:t>
            </a:r>
            <a:r>
              <a:rPr lang="ja-JP" altLang="en-US" sz="1600" dirty="0">
                <a:latin typeface="Yu Gothic Medium" panose="020B0500000000000000" pitchFamily="50" charset="-128"/>
                <a:ea typeface="Yu Gothic Medium" panose="020B0500000000000000" pitchFamily="50" charset="-128"/>
              </a:rPr>
              <a:t>日本語学校卒業生は就職活動特定活動ビザは取得できません。</a:t>
            </a:r>
            <a:endParaRPr kumimoji="1" lang="ja-JP" altLang="en-US" sz="1600" dirty="0">
              <a:latin typeface="Yu Gothic Medium" panose="020B0500000000000000" pitchFamily="50" charset="-128"/>
              <a:ea typeface="Yu Gothic Medium" panose="020B0500000000000000" pitchFamily="50" charset="-128"/>
            </a:endParaRPr>
          </a:p>
        </p:txBody>
      </p:sp>
      <p:sp>
        <p:nvSpPr>
          <p:cNvPr id="5" name="Title 2">
            <a:extLst>
              <a:ext uri="{FF2B5EF4-FFF2-40B4-BE49-F238E27FC236}">
                <a16:creationId xmlns:a16="http://schemas.microsoft.com/office/drawing/2014/main" id="{835FA5A8-F639-46D8-B2BA-5122FBB1AC30}"/>
              </a:ext>
            </a:extLst>
          </p:cNvPr>
          <p:cNvSpPr>
            <a:spLocks noGrp="1"/>
          </p:cNvSpPr>
          <p:nvPr>
            <p:ph type="title"/>
          </p:nvPr>
        </p:nvSpPr>
        <p:spPr>
          <a:xfrm>
            <a:off x="1579510" y="-11244"/>
            <a:ext cx="7524328" cy="735118"/>
          </a:xfrm>
        </p:spPr>
        <p:txBody>
          <a:bodyPr/>
          <a:lstStyle/>
          <a:p>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特定活動</a:t>
            </a:r>
            <a:r>
              <a:rPr lang="en-US" altLang="ja-JP" sz="2400" dirty="0">
                <a:latin typeface="游ゴシック" panose="020B0400000000000000" pitchFamily="50" charset="-128"/>
                <a:ea typeface="游ゴシック" panose="020B0400000000000000" pitchFamily="50" charset="-128"/>
              </a:rPr>
              <a:t>』</a:t>
            </a:r>
            <a:r>
              <a:rPr lang="ja-JP" altLang="en-US" sz="2400" dirty="0">
                <a:latin typeface="游ゴシック" panose="020B0400000000000000" pitchFamily="50" charset="-128"/>
                <a:ea typeface="游ゴシック" panose="020B0400000000000000" pitchFamily="50" charset="-128"/>
              </a:rPr>
              <a:t>へ変更申請をすることが出来る人</a:t>
            </a:r>
            <a:endParaRPr lang="ko-KR" altLang="en-US" sz="2400" dirty="0">
              <a:latin typeface="游ゴシック" panose="020B0400000000000000" pitchFamily="50" charset="-128"/>
            </a:endParaRPr>
          </a:p>
        </p:txBody>
      </p:sp>
      <p:pic>
        <p:nvPicPr>
          <p:cNvPr id="6" name="図 5">
            <a:extLst>
              <a:ext uri="{FF2B5EF4-FFF2-40B4-BE49-F238E27FC236}">
                <a16:creationId xmlns:a16="http://schemas.microsoft.com/office/drawing/2014/main" id="{6389EB30-55D4-4C78-AF30-2073D3E85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092" y="2499742"/>
            <a:ext cx="1210939" cy="2215133"/>
          </a:xfrm>
          <a:prstGeom prst="rect">
            <a:avLst/>
          </a:prstGeom>
        </p:spPr>
      </p:pic>
      <p:pic>
        <p:nvPicPr>
          <p:cNvPr id="8" name="図 7">
            <a:extLst>
              <a:ext uri="{FF2B5EF4-FFF2-40B4-BE49-F238E27FC236}">
                <a16:creationId xmlns:a16="http://schemas.microsoft.com/office/drawing/2014/main" id="{1555CC73-2ECD-4759-B647-12576883C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499742"/>
            <a:ext cx="1210939" cy="2215133"/>
          </a:xfrm>
          <a:prstGeom prst="rect">
            <a:avLst/>
          </a:prstGeom>
        </p:spPr>
      </p:pic>
      <p:pic>
        <p:nvPicPr>
          <p:cNvPr id="10" name="図 9">
            <a:extLst>
              <a:ext uri="{FF2B5EF4-FFF2-40B4-BE49-F238E27FC236}">
                <a16:creationId xmlns:a16="http://schemas.microsoft.com/office/drawing/2014/main" id="{3558514C-48C6-4E76-A87C-A0F738F2C2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4513">
            <a:off x="6671632" y="2693925"/>
            <a:ext cx="1474662" cy="2020084"/>
          </a:xfrm>
          <a:prstGeom prst="rect">
            <a:avLst/>
          </a:prstGeom>
        </p:spPr>
      </p:pic>
    </p:spTree>
    <p:extLst>
      <p:ext uri="{BB962C8B-B14F-4D97-AF65-F5344CB8AC3E}">
        <p14:creationId xmlns:p14="http://schemas.microsoft.com/office/powerpoint/2010/main" val="1336773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8689163-75B9-4110-821A-14D188F41CD7}"/>
              </a:ext>
            </a:extLst>
          </p:cNvPr>
          <p:cNvSpPr>
            <a:spLocks noGrp="1"/>
          </p:cNvSpPr>
          <p:nvPr>
            <p:ph idx="1"/>
          </p:nvPr>
        </p:nvSpPr>
        <p:spPr>
          <a:xfrm>
            <a:off x="1925452" y="522248"/>
            <a:ext cx="6912768" cy="460648"/>
          </a:xfrm>
        </p:spPr>
        <p:txBody>
          <a:bodyPr/>
          <a:lstStyle/>
          <a:p>
            <a:r>
              <a:rPr kumimoji="1" lang="ja-JP" altLang="en-US" b="1" dirty="0">
                <a:solidFill>
                  <a:srgbClr val="E62949"/>
                </a:solidFill>
                <a:latin typeface="Yu Gothic Medium" panose="020B0500000000000000" pitchFamily="50" charset="-128"/>
                <a:ea typeface="Yu Gothic Medium" panose="020B0500000000000000" pitchFamily="50" charset="-128"/>
              </a:rPr>
              <a:t>大学卒業生と専門学校卒業生で必要な書類が異なります</a:t>
            </a:r>
          </a:p>
        </p:txBody>
      </p:sp>
      <p:sp>
        <p:nvSpPr>
          <p:cNvPr id="5" name="Title 2">
            <a:extLst>
              <a:ext uri="{FF2B5EF4-FFF2-40B4-BE49-F238E27FC236}">
                <a16:creationId xmlns:a16="http://schemas.microsoft.com/office/drawing/2014/main" id="{835FA5A8-F639-46D8-B2BA-5122FBB1AC30}"/>
              </a:ext>
            </a:extLst>
          </p:cNvPr>
          <p:cNvSpPr>
            <a:spLocks noGrp="1"/>
          </p:cNvSpPr>
          <p:nvPr>
            <p:ph type="title"/>
          </p:nvPr>
        </p:nvSpPr>
        <p:spPr>
          <a:xfrm>
            <a:off x="1619672" y="41285"/>
            <a:ext cx="7524328" cy="505413"/>
          </a:xfrm>
        </p:spPr>
        <p:txBody>
          <a:bodyPr/>
          <a:lstStyle/>
          <a:p>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留学</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から</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特定活動</a:t>
            </a:r>
            <a:r>
              <a:rPr lang="en-US" altLang="ja-JP" sz="1800" dirty="0">
                <a:latin typeface="游ゴシック" panose="020B0400000000000000" pitchFamily="50" charset="-128"/>
                <a:ea typeface="游ゴシック" panose="020B0400000000000000" pitchFamily="50" charset="-128"/>
              </a:rPr>
              <a:t>9』</a:t>
            </a:r>
            <a:r>
              <a:rPr lang="ja-JP" altLang="en-US" sz="1800" dirty="0">
                <a:latin typeface="游ゴシック" panose="020B0400000000000000" pitchFamily="50" charset="-128"/>
                <a:ea typeface="游ゴシック" panose="020B0400000000000000" pitchFamily="50" charset="-128"/>
              </a:rPr>
              <a:t>への在留資格変更許可申請に必要な書類</a:t>
            </a:r>
            <a:endParaRPr lang="ko-KR" altLang="en-US" sz="1800" dirty="0">
              <a:latin typeface="游ゴシック" panose="020B0400000000000000" pitchFamily="50" charset="-128"/>
            </a:endParaRPr>
          </a:p>
        </p:txBody>
      </p:sp>
      <p:graphicFrame>
        <p:nvGraphicFramePr>
          <p:cNvPr id="7" name="表 7">
            <a:extLst>
              <a:ext uri="{FF2B5EF4-FFF2-40B4-BE49-F238E27FC236}">
                <a16:creationId xmlns:a16="http://schemas.microsoft.com/office/drawing/2014/main" id="{AB994D38-178A-4BC0-A431-3BD2AEEB5C9C}"/>
              </a:ext>
            </a:extLst>
          </p:cNvPr>
          <p:cNvGraphicFramePr>
            <a:graphicFrameLocks noGrp="1"/>
          </p:cNvGraphicFramePr>
          <p:nvPr>
            <p:extLst>
              <p:ext uri="{D42A27DB-BD31-4B8C-83A1-F6EECF244321}">
                <p14:modId xmlns:p14="http://schemas.microsoft.com/office/powerpoint/2010/main" val="1817962158"/>
              </p:ext>
            </p:extLst>
          </p:nvPr>
        </p:nvGraphicFramePr>
        <p:xfrm>
          <a:off x="1701822" y="1357377"/>
          <a:ext cx="7200304" cy="3679379"/>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560384621"/>
                    </a:ext>
                  </a:extLst>
                </a:gridCol>
                <a:gridCol w="3600400">
                  <a:extLst>
                    <a:ext uri="{9D8B030D-6E8A-4147-A177-3AD203B41FA5}">
                      <a16:colId xmlns:a16="http://schemas.microsoft.com/office/drawing/2014/main" val="3489930425"/>
                    </a:ext>
                  </a:extLst>
                </a:gridCol>
                <a:gridCol w="3167856">
                  <a:extLst>
                    <a:ext uri="{9D8B030D-6E8A-4147-A177-3AD203B41FA5}">
                      <a16:colId xmlns:a16="http://schemas.microsoft.com/office/drawing/2014/main" val="3113135238"/>
                    </a:ext>
                  </a:extLst>
                </a:gridCol>
              </a:tblGrid>
              <a:tr h="344900">
                <a:tc>
                  <a:txBody>
                    <a:bodyPr/>
                    <a:lstStyle/>
                    <a:p>
                      <a:pPr algn="ct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a:latin typeface="Yu Gothic Medium" panose="020B0500000000000000" pitchFamily="50" charset="-128"/>
                          <a:ea typeface="Yu Gothic Medium" panose="020B0500000000000000" pitchFamily="50" charset="-128"/>
                        </a:rPr>
                        <a:t>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a:latin typeface="Yu Gothic Medium" panose="020B0500000000000000" pitchFamily="50" charset="-128"/>
                          <a:ea typeface="Yu Gothic Medium" panose="020B05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144068119"/>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1</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TW" altLang="en-US" sz="1200" dirty="0">
                          <a:latin typeface="Yu Gothic Medium" panose="020B0500000000000000" pitchFamily="50" charset="-128"/>
                          <a:ea typeface="Yu Gothic Medium" panose="020B0500000000000000" pitchFamily="50" charset="-128"/>
                        </a:rPr>
                        <a:t>在留資格変更許可申請書　１通</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a:latin typeface="Yu Gothic Medium" panose="020B0500000000000000" pitchFamily="50" charset="-128"/>
                          <a:ea typeface="Yu Gothic Medium" panose="020B0500000000000000" pitchFamily="50" charset="-128"/>
                        </a:rPr>
                        <a:t>※ </a:t>
                      </a:r>
                      <a:r>
                        <a:rPr kumimoji="1" lang="ja-JP" altLang="en-US" sz="1200" dirty="0">
                          <a:latin typeface="Yu Gothic Medium" panose="020B0500000000000000" pitchFamily="50" charset="-128"/>
                          <a:ea typeface="Yu Gothic Medium" panose="020B0500000000000000" pitchFamily="50" charset="-128"/>
                        </a:rPr>
                        <a:t>地方出入国在留管理官署において，用紙を用意しています。また，法務省のホームページから取得することもできます。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9794684"/>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2</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zh-CN" altLang="en-US" sz="1200" dirty="0">
                          <a:latin typeface="Yu Gothic Medium" panose="020B0500000000000000" pitchFamily="50" charset="-128"/>
                          <a:ea typeface="Yu Gothic Medium" panose="020B0500000000000000" pitchFamily="50" charset="-128"/>
                        </a:rPr>
                        <a:t>写真（縦４ｃｍ</a:t>
                      </a:r>
                      <a:r>
                        <a:rPr kumimoji="1" lang="en-US" altLang="zh-CN" sz="1200" dirty="0">
                          <a:latin typeface="Yu Gothic Medium" panose="020B0500000000000000" pitchFamily="50" charset="-128"/>
                          <a:ea typeface="Yu Gothic Medium" panose="020B0500000000000000" pitchFamily="50" charset="-128"/>
                        </a:rPr>
                        <a:t>×</a:t>
                      </a:r>
                      <a:r>
                        <a:rPr kumimoji="1" lang="zh-CN" altLang="en-US" sz="1200" dirty="0">
                          <a:latin typeface="Yu Gothic Medium" panose="020B0500000000000000" pitchFamily="50" charset="-128"/>
                          <a:ea typeface="Yu Gothic Medium" panose="020B0500000000000000" pitchFamily="50" charset="-128"/>
                        </a:rPr>
                        <a:t>横３ｃｍ）１</a:t>
                      </a:r>
                      <a:r>
                        <a:rPr kumimoji="1" lang="ja-JP" altLang="en-US" sz="1200" dirty="0">
                          <a:latin typeface="Yu Gothic Medium" panose="020B0500000000000000" pitchFamily="50" charset="-128"/>
                          <a:ea typeface="Yu Gothic Medium" panose="020B0500000000000000" pitchFamily="50" charset="-128"/>
                        </a:rPr>
                        <a:t>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3739118"/>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3</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パスポート及び在留カードの提示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564632"/>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4</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申請人の在留中の一切の経費の支弁能力を</a:t>
                      </a:r>
                      <a:endParaRPr kumimoji="1" lang="en-US" altLang="ja-JP" sz="1200" dirty="0">
                        <a:latin typeface="Yu Gothic Medium" panose="020B0500000000000000" pitchFamily="50" charset="-128"/>
                        <a:ea typeface="Yu Gothic Medium" panose="020B0500000000000000" pitchFamily="50" charset="-128"/>
                      </a:endParaRPr>
                    </a:p>
                    <a:p>
                      <a:r>
                        <a:rPr kumimoji="1" lang="ja-JP" altLang="en-US" sz="1200" dirty="0">
                          <a:latin typeface="Yu Gothic Medium" panose="020B0500000000000000" pitchFamily="50" charset="-128"/>
                          <a:ea typeface="Yu Gothic Medium" panose="020B0500000000000000" pitchFamily="50" charset="-128"/>
                        </a:rPr>
                        <a:t>証する文書（適宜）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200" dirty="0">
                          <a:latin typeface="Yu Gothic Medium" panose="020B0500000000000000" pitchFamily="50" charset="-128"/>
                          <a:ea typeface="Yu Gothic Medium" panose="020B0500000000000000" pitchFamily="50" charset="-128"/>
                        </a:rPr>
                        <a:t>※ </a:t>
                      </a:r>
                      <a:r>
                        <a:rPr kumimoji="1" lang="ja-JP" altLang="en-US" sz="1200" dirty="0">
                          <a:latin typeface="Yu Gothic Medium" panose="020B0500000000000000" pitchFamily="50" charset="-128"/>
                          <a:ea typeface="Yu Gothic Medium" panose="020B0500000000000000" pitchFamily="50" charset="-128"/>
                        </a:rPr>
                        <a:t>当該申請人以外が経費支弁をする場合には，その者の支弁能力を証する文書及びその者が支弁するに至った経緯を明らかにする文書を提出してください。</a:t>
                      </a:r>
                      <a:endParaRPr kumimoji="1" lang="en-US" altLang="ja-JP" sz="1200" dirty="0">
                        <a:latin typeface="Yu Gothic Medium" panose="020B0500000000000000" pitchFamily="50" charset="-128"/>
                        <a:ea typeface="Yu Gothic Medium" panose="020B0500000000000000" pitchFamily="50" charset="-128"/>
                      </a:endParaRPr>
                    </a:p>
                    <a:p>
                      <a:r>
                        <a:rPr kumimoji="1" lang="ja-JP" altLang="en-US" sz="1200" dirty="0">
                          <a:latin typeface="Yu Gothic Medium" panose="020B0500000000000000" pitchFamily="50" charset="-128"/>
                          <a:ea typeface="Yu Gothic Medium" panose="020B0500000000000000" pitchFamily="50" charset="-128"/>
                        </a:rPr>
                        <a:t>母国からの仕送りや本人の預金残高の証明を提出します。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42271448"/>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5</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身分を証する文書等（取次証明書，戸籍謄本等）</a:t>
                      </a:r>
                      <a:endParaRPr kumimoji="1" lang="en-US" altLang="ja-JP" sz="1200" dirty="0">
                        <a:latin typeface="Yu Gothic Medium" panose="020B0500000000000000" pitchFamily="50" charset="-128"/>
                        <a:ea typeface="Yu Gothic Medium" panose="020B0500000000000000" pitchFamily="50" charset="-128"/>
                      </a:endParaRPr>
                    </a:p>
                    <a:p>
                      <a:r>
                        <a:rPr kumimoji="1" lang="ja-JP" altLang="en-US" sz="1200" dirty="0">
                          <a:latin typeface="Yu Gothic Medium" panose="020B0500000000000000" pitchFamily="50" charset="-128"/>
                          <a:ea typeface="Yu Gothic Medium" panose="020B0500000000000000" pitchFamily="50" charset="-128"/>
                        </a:rPr>
                        <a:t>の提示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698408"/>
                  </a:ext>
                </a:extLst>
              </a:tr>
            </a:tbl>
          </a:graphicData>
        </a:graphic>
      </p:graphicFrame>
      <p:sp>
        <p:nvSpPr>
          <p:cNvPr id="9" name="Google Shape;1928;p18">
            <a:extLst>
              <a:ext uri="{FF2B5EF4-FFF2-40B4-BE49-F238E27FC236}">
                <a16:creationId xmlns:a16="http://schemas.microsoft.com/office/drawing/2014/main" id="{517CB1B1-080D-497D-A02E-6DE2B67DEA4B}"/>
              </a:ext>
            </a:extLst>
          </p:cNvPr>
          <p:cNvSpPr txBox="1">
            <a:spLocks/>
          </p:cNvSpPr>
          <p:nvPr/>
        </p:nvSpPr>
        <p:spPr>
          <a:xfrm>
            <a:off x="1619672" y="966731"/>
            <a:ext cx="6880501" cy="390646"/>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◆共通して必要な書類</a:t>
            </a:r>
            <a:endParaRPr lang="en-US" altLang="ja-JP" sz="1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9248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AB994D38-178A-4BC0-A431-3BD2AEEB5C9C}"/>
              </a:ext>
            </a:extLst>
          </p:cNvPr>
          <p:cNvGraphicFramePr>
            <a:graphicFrameLocks noGrp="1"/>
          </p:cNvGraphicFramePr>
          <p:nvPr>
            <p:extLst>
              <p:ext uri="{D42A27DB-BD31-4B8C-83A1-F6EECF244321}">
                <p14:modId xmlns:p14="http://schemas.microsoft.com/office/powerpoint/2010/main" val="1694807562"/>
              </p:ext>
            </p:extLst>
          </p:nvPr>
        </p:nvGraphicFramePr>
        <p:xfrm>
          <a:off x="1689696" y="937344"/>
          <a:ext cx="7200304" cy="1850579"/>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560384621"/>
                    </a:ext>
                  </a:extLst>
                </a:gridCol>
                <a:gridCol w="3600400">
                  <a:extLst>
                    <a:ext uri="{9D8B030D-6E8A-4147-A177-3AD203B41FA5}">
                      <a16:colId xmlns:a16="http://schemas.microsoft.com/office/drawing/2014/main" val="3489930425"/>
                    </a:ext>
                  </a:extLst>
                </a:gridCol>
                <a:gridCol w="3167856">
                  <a:extLst>
                    <a:ext uri="{9D8B030D-6E8A-4147-A177-3AD203B41FA5}">
                      <a16:colId xmlns:a16="http://schemas.microsoft.com/office/drawing/2014/main" val="3113135238"/>
                    </a:ext>
                  </a:extLst>
                </a:gridCol>
              </a:tblGrid>
              <a:tr h="344900">
                <a:tc>
                  <a:txBody>
                    <a:bodyPr/>
                    <a:lstStyle/>
                    <a:p>
                      <a:pPr algn="ct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a:latin typeface="Yu Gothic Medium" panose="020B0500000000000000" pitchFamily="50" charset="-128"/>
                          <a:ea typeface="Yu Gothic Medium" panose="020B0500000000000000" pitchFamily="50" charset="-128"/>
                        </a:rPr>
                        <a:t>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a:latin typeface="Yu Gothic Medium" panose="020B0500000000000000" pitchFamily="50" charset="-128"/>
                          <a:ea typeface="Yu Gothic Medium" panose="020B05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144068119"/>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6</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直前まで在籍していた大学の卒業証書（写し）</a:t>
                      </a:r>
                      <a:endParaRPr kumimoji="1" lang="en-US" altLang="ja-JP" sz="1200" dirty="0">
                        <a:latin typeface="Yu Gothic Medium" panose="020B0500000000000000" pitchFamily="50" charset="-128"/>
                        <a:ea typeface="Yu Gothic Medium" panose="020B0500000000000000" pitchFamily="50" charset="-128"/>
                      </a:endParaRPr>
                    </a:p>
                    <a:p>
                      <a:r>
                        <a:rPr kumimoji="1" lang="ja-JP" altLang="en-US" sz="1200" dirty="0">
                          <a:latin typeface="Yu Gothic Medium" panose="020B0500000000000000" pitchFamily="50" charset="-128"/>
                          <a:ea typeface="Yu Gothic Medium" panose="020B0500000000000000" pitchFamily="50" charset="-128"/>
                        </a:rPr>
                        <a:t>又は卒業証明書　１通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9794684"/>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7</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直前まで在籍していた大学による継続就職活動についての推薦状　１通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様式は法務省ホームページに掲載されています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3739118"/>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8</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継続就職活動を行っていることを明らかにする資料　適宜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564632"/>
                  </a:ext>
                </a:extLst>
              </a:tr>
            </a:tbl>
          </a:graphicData>
        </a:graphic>
      </p:graphicFrame>
      <p:sp>
        <p:nvSpPr>
          <p:cNvPr id="9" name="Google Shape;1928;p18">
            <a:extLst>
              <a:ext uri="{FF2B5EF4-FFF2-40B4-BE49-F238E27FC236}">
                <a16:creationId xmlns:a16="http://schemas.microsoft.com/office/drawing/2014/main" id="{517CB1B1-080D-497D-A02E-6DE2B67DEA4B}"/>
              </a:ext>
            </a:extLst>
          </p:cNvPr>
          <p:cNvSpPr txBox="1">
            <a:spLocks/>
          </p:cNvSpPr>
          <p:nvPr/>
        </p:nvSpPr>
        <p:spPr>
          <a:xfrm>
            <a:off x="1607546" y="546698"/>
            <a:ext cx="6880501" cy="390646"/>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◆大学卒業生が必要な書類</a:t>
            </a:r>
            <a:endParaRPr lang="en-US" altLang="ja-JP" sz="1400" b="1" dirty="0">
              <a:latin typeface="游ゴシック" panose="020B0400000000000000" pitchFamily="50" charset="-128"/>
              <a:ea typeface="游ゴシック" panose="020B0400000000000000" pitchFamily="50" charset="-128"/>
            </a:endParaRPr>
          </a:p>
        </p:txBody>
      </p:sp>
      <p:sp>
        <p:nvSpPr>
          <p:cNvPr id="8" name="Title 2">
            <a:extLst>
              <a:ext uri="{FF2B5EF4-FFF2-40B4-BE49-F238E27FC236}">
                <a16:creationId xmlns:a16="http://schemas.microsoft.com/office/drawing/2014/main" id="{D8F5DFFD-08EC-4A25-A237-64BCD222EBB6}"/>
              </a:ext>
            </a:extLst>
          </p:cNvPr>
          <p:cNvSpPr>
            <a:spLocks noGrp="1"/>
          </p:cNvSpPr>
          <p:nvPr>
            <p:ph type="title"/>
          </p:nvPr>
        </p:nvSpPr>
        <p:spPr>
          <a:xfrm>
            <a:off x="1619672" y="41285"/>
            <a:ext cx="7524328" cy="505413"/>
          </a:xfrm>
        </p:spPr>
        <p:txBody>
          <a:bodyPr/>
          <a:lstStyle/>
          <a:p>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留学</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から</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特定活動</a:t>
            </a:r>
            <a:r>
              <a:rPr lang="en-US" altLang="ja-JP" sz="1800" dirty="0">
                <a:latin typeface="游ゴシック" panose="020B0400000000000000" pitchFamily="50" charset="-128"/>
                <a:ea typeface="游ゴシック" panose="020B0400000000000000" pitchFamily="50" charset="-128"/>
              </a:rPr>
              <a:t>9』</a:t>
            </a:r>
            <a:r>
              <a:rPr lang="ja-JP" altLang="en-US" sz="1800" dirty="0">
                <a:latin typeface="游ゴシック" panose="020B0400000000000000" pitchFamily="50" charset="-128"/>
                <a:ea typeface="游ゴシック" panose="020B0400000000000000" pitchFamily="50" charset="-128"/>
              </a:rPr>
              <a:t>への在留資格変更許可申請に必要な書類</a:t>
            </a:r>
            <a:endParaRPr lang="ko-KR" altLang="en-US" sz="1800" dirty="0">
              <a:latin typeface="游ゴシック" panose="020B0400000000000000" pitchFamily="50" charset="-128"/>
            </a:endParaRPr>
          </a:p>
        </p:txBody>
      </p:sp>
    </p:spTree>
    <p:extLst>
      <p:ext uri="{BB962C8B-B14F-4D97-AF65-F5344CB8AC3E}">
        <p14:creationId xmlns:p14="http://schemas.microsoft.com/office/powerpoint/2010/main" val="457288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7">
            <a:extLst>
              <a:ext uri="{FF2B5EF4-FFF2-40B4-BE49-F238E27FC236}">
                <a16:creationId xmlns:a16="http://schemas.microsoft.com/office/drawing/2014/main" id="{AB994D38-178A-4BC0-A431-3BD2AEEB5C9C}"/>
              </a:ext>
            </a:extLst>
          </p:cNvPr>
          <p:cNvGraphicFramePr>
            <a:graphicFrameLocks noGrp="1"/>
          </p:cNvGraphicFramePr>
          <p:nvPr>
            <p:extLst>
              <p:ext uri="{D42A27DB-BD31-4B8C-83A1-F6EECF244321}">
                <p14:modId xmlns:p14="http://schemas.microsoft.com/office/powerpoint/2010/main" val="3445944688"/>
              </p:ext>
            </p:extLst>
          </p:nvPr>
        </p:nvGraphicFramePr>
        <p:xfrm>
          <a:off x="1701822" y="937344"/>
          <a:ext cx="7200304" cy="2992552"/>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560384621"/>
                    </a:ext>
                  </a:extLst>
                </a:gridCol>
                <a:gridCol w="3600400">
                  <a:extLst>
                    <a:ext uri="{9D8B030D-6E8A-4147-A177-3AD203B41FA5}">
                      <a16:colId xmlns:a16="http://schemas.microsoft.com/office/drawing/2014/main" val="3489930425"/>
                    </a:ext>
                  </a:extLst>
                </a:gridCol>
                <a:gridCol w="3167856">
                  <a:extLst>
                    <a:ext uri="{9D8B030D-6E8A-4147-A177-3AD203B41FA5}">
                      <a16:colId xmlns:a16="http://schemas.microsoft.com/office/drawing/2014/main" val="3113135238"/>
                    </a:ext>
                  </a:extLst>
                </a:gridCol>
              </a:tblGrid>
              <a:tr h="344900">
                <a:tc>
                  <a:txBody>
                    <a:bodyPr/>
                    <a:lstStyle/>
                    <a:p>
                      <a:pPr algn="ct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a:latin typeface="Yu Gothic Medium" panose="020B0500000000000000" pitchFamily="50" charset="-128"/>
                          <a:ea typeface="Yu Gothic Medium" panose="020B0500000000000000" pitchFamily="50" charset="-128"/>
                        </a:rPr>
                        <a:t>書類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200" dirty="0">
                          <a:latin typeface="Yu Gothic Medium" panose="020B0500000000000000" pitchFamily="50" charset="-128"/>
                          <a:ea typeface="Yu Gothic Medium" panose="020B0500000000000000" pitchFamily="50" charset="-128"/>
                        </a:rPr>
                        <a:t>備考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144068119"/>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9</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直前まで在籍していた専修学校の発行する専門士の称号を有することの証明書　１通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9794684"/>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10</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直前まで在籍していた専修学校の卒業証書</a:t>
                      </a:r>
                      <a:endParaRPr kumimoji="1" lang="en-US" altLang="ja-JP" sz="1200" dirty="0">
                        <a:latin typeface="Yu Gothic Medium" panose="020B0500000000000000" pitchFamily="50" charset="-128"/>
                        <a:ea typeface="Yu Gothic Medium" panose="020B0500000000000000" pitchFamily="50" charset="-128"/>
                      </a:endParaRPr>
                    </a:p>
                    <a:p>
                      <a:r>
                        <a:rPr kumimoji="1" lang="ja-JP" altLang="en-US" sz="1200" dirty="0">
                          <a:latin typeface="Yu Gothic Medium" panose="020B0500000000000000" pitchFamily="50" charset="-128"/>
                          <a:ea typeface="Yu Gothic Medium" panose="020B0500000000000000" pitchFamily="50" charset="-128"/>
                        </a:rPr>
                        <a:t>（写し）又は卒業証明書及び成績証明書　１通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3739118"/>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11</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直前まで在籍していた専修学校による継続就職</a:t>
                      </a:r>
                      <a:endParaRPr kumimoji="1" lang="en-US" altLang="ja-JP" sz="1200" dirty="0">
                        <a:latin typeface="Yu Gothic Medium" panose="020B0500000000000000" pitchFamily="50" charset="-128"/>
                        <a:ea typeface="Yu Gothic Medium" panose="020B0500000000000000" pitchFamily="50" charset="-128"/>
                      </a:endParaRPr>
                    </a:p>
                    <a:p>
                      <a:r>
                        <a:rPr kumimoji="1" lang="ja-JP" altLang="en-US" sz="1200" dirty="0">
                          <a:latin typeface="Yu Gothic Medium" panose="020B0500000000000000" pitchFamily="50" charset="-128"/>
                          <a:ea typeface="Yu Gothic Medium" panose="020B0500000000000000" pitchFamily="50" charset="-128"/>
                        </a:rPr>
                        <a:t>活動についての推薦状　１通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1" lang="ja-JP" altLang="en-US" sz="1200" dirty="0">
                          <a:latin typeface="Yu Gothic Medium" panose="020B0500000000000000" pitchFamily="50" charset="-128"/>
                          <a:ea typeface="Yu Gothic Medium" panose="020B0500000000000000" pitchFamily="50" charset="-128"/>
                        </a:rPr>
                        <a:t>様式は法務省ホームページに掲載されています</a:t>
                      </a:r>
                    </a:p>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6564632"/>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12</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継続就職活動を行っていることを明らかにする</a:t>
                      </a:r>
                      <a:endParaRPr kumimoji="1" lang="en-US" altLang="ja-JP" sz="1200" dirty="0">
                        <a:latin typeface="Yu Gothic Medium" panose="020B0500000000000000" pitchFamily="50" charset="-128"/>
                        <a:ea typeface="Yu Gothic Medium" panose="020B0500000000000000" pitchFamily="50" charset="-128"/>
                      </a:endParaRPr>
                    </a:p>
                    <a:p>
                      <a:r>
                        <a:rPr kumimoji="1" lang="ja-JP" altLang="en-US" sz="1200" dirty="0">
                          <a:latin typeface="Yu Gothic Medium" panose="020B0500000000000000" pitchFamily="50" charset="-128"/>
                          <a:ea typeface="Yu Gothic Medium" panose="020B0500000000000000" pitchFamily="50" charset="-128"/>
                        </a:rPr>
                        <a:t>資料　適宜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7016692"/>
                  </a:ext>
                </a:extLst>
              </a:tr>
              <a:tr h="501893">
                <a:tc>
                  <a:txBody>
                    <a:bodyPr/>
                    <a:lstStyle/>
                    <a:p>
                      <a:r>
                        <a:rPr kumimoji="1" lang="en-US" altLang="ja-JP" sz="1200" dirty="0">
                          <a:latin typeface="Yu Gothic Medium" panose="020B0500000000000000" pitchFamily="50" charset="-128"/>
                          <a:ea typeface="Yu Gothic Medium" panose="020B0500000000000000" pitchFamily="50" charset="-128"/>
                        </a:rPr>
                        <a:t>13</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200" dirty="0">
                          <a:latin typeface="Yu Gothic Medium" panose="020B0500000000000000" pitchFamily="50" charset="-128"/>
                          <a:ea typeface="Yu Gothic Medium" panose="020B0500000000000000" pitchFamily="50" charset="-128"/>
                        </a:rPr>
                        <a:t>専門課程における修得内容の詳細を明らかにする資料　１通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200" b="0" i="0" kern="1200" dirty="0">
                          <a:solidFill>
                            <a:schemeClr val="dk1"/>
                          </a:solidFill>
                          <a:effectLst/>
                          <a:latin typeface="Yu Gothic Medium" panose="020B0500000000000000" pitchFamily="50" charset="-128"/>
                          <a:ea typeface="Yu Gothic Medium" panose="020B0500000000000000" pitchFamily="50" charset="-128"/>
                          <a:cs typeface="+mn-cs"/>
                        </a:rPr>
                        <a:t>履修カリキュラム、シラバス等</a:t>
                      </a:r>
                      <a:endParaRPr kumimoji="1" lang="ja-JP" altLang="en-US" sz="1200" dirty="0">
                        <a:latin typeface="Yu Gothic Medium" panose="020B0500000000000000" pitchFamily="50" charset="-128"/>
                        <a:ea typeface="Yu Gothic Medium" panose="020B05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960927"/>
                  </a:ext>
                </a:extLst>
              </a:tr>
            </a:tbl>
          </a:graphicData>
        </a:graphic>
      </p:graphicFrame>
      <p:sp>
        <p:nvSpPr>
          <p:cNvPr id="9" name="Google Shape;1928;p18">
            <a:extLst>
              <a:ext uri="{FF2B5EF4-FFF2-40B4-BE49-F238E27FC236}">
                <a16:creationId xmlns:a16="http://schemas.microsoft.com/office/drawing/2014/main" id="{517CB1B1-080D-497D-A02E-6DE2B67DEA4B}"/>
              </a:ext>
            </a:extLst>
          </p:cNvPr>
          <p:cNvSpPr txBox="1">
            <a:spLocks/>
          </p:cNvSpPr>
          <p:nvPr/>
        </p:nvSpPr>
        <p:spPr>
          <a:xfrm>
            <a:off x="1619672" y="546698"/>
            <a:ext cx="6880501" cy="390646"/>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ja-JP" altLang="en-US" sz="1400" b="1" dirty="0">
                <a:latin typeface="游ゴシック" panose="020B0400000000000000" pitchFamily="50" charset="-128"/>
                <a:ea typeface="游ゴシック" panose="020B0400000000000000" pitchFamily="50" charset="-128"/>
              </a:rPr>
              <a:t>◆専門学校卒業生が必要な書類</a:t>
            </a:r>
            <a:endParaRPr lang="en-US" altLang="ja-JP" sz="1400" b="1" dirty="0">
              <a:latin typeface="游ゴシック" panose="020B0400000000000000" pitchFamily="50" charset="-128"/>
              <a:ea typeface="游ゴシック" panose="020B0400000000000000" pitchFamily="50" charset="-128"/>
            </a:endParaRPr>
          </a:p>
        </p:txBody>
      </p:sp>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539810" y="3958161"/>
            <a:ext cx="7524328" cy="337931"/>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spcBef>
                <a:spcPts val="0"/>
              </a:spcBef>
              <a:spcAft>
                <a:spcPts val="600"/>
              </a:spcAft>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このほか、申請後に、入国管理局での審査の過程において上記以外の資料を求められる場合もあります。</a:t>
            </a:r>
            <a:endParaRPr lang="en-US" altLang="ja-JP" sz="1200" dirty="0">
              <a:latin typeface="游ゴシック" panose="020B0400000000000000" pitchFamily="50" charset="-128"/>
              <a:ea typeface="游ゴシック" panose="020B0400000000000000" pitchFamily="50" charset="-128"/>
            </a:endParaRPr>
          </a:p>
        </p:txBody>
      </p:sp>
      <p:sp>
        <p:nvSpPr>
          <p:cNvPr id="11" name="Title 2">
            <a:extLst>
              <a:ext uri="{FF2B5EF4-FFF2-40B4-BE49-F238E27FC236}">
                <a16:creationId xmlns:a16="http://schemas.microsoft.com/office/drawing/2014/main" id="{ABF8947A-3CF3-4950-A070-889C2109EFC4}"/>
              </a:ext>
            </a:extLst>
          </p:cNvPr>
          <p:cNvSpPr>
            <a:spLocks noGrp="1"/>
          </p:cNvSpPr>
          <p:nvPr>
            <p:ph type="title"/>
          </p:nvPr>
        </p:nvSpPr>
        <p:spPr>
          <a:xfrm>
            <a:off x="1619672" y="41285"/>
            <a:ext cx="7524328" cy="505413"/>
          </a:xfrm>
        </p:spPr>
        <p:txBody>
          <a:bodyPr/>
          <a:lstStyle/>
          <a:p>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留学</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から</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特定活動</a:t>
            </a:r>
            <a:r>
              <a:rPr lang="en-US" altLang="ja-JP" sz="1800" dirty="0">
                <a:latin typeface="游ゴシック" panose="020B0400000000000000" pitchFamily="50" charset="-128"/>
                <a:ea typeface="游ゴシック" panose="020B0400000000000000" pitchFamily="50" charset="-128"/>
              </a:rPr>
              <a:t>9』</a:t>
            </a:r>
            <a:r>
              <a:rPr lang="ja-JP" altLang="en-US" sz="1800" dirty="0">
                <a:latin typeface="游ゴシック" panose="020B0400000000000000" pitchFamily="50" charset="-128"/>
                <a:ea typeface="游ゴシック" panose="020B0400000000000000" pitchFamily="50" charset="-128"/>
              </a:rPr>
              <a:t>への在留資格変更許可申請に必要な書類</a:t>
            </a:r>
            <a:endParaRPr lang="ko-KR" altLang="en-US" sz="1800" dirty="0">
              <a:latin typeface="游ゴシック" panose="020B0400000000000000" pitchFamily="50" charset="-128"/>
            </a:endParaRPr>
          </a:p>
        </p:txBody>
      </p:sp>
    </p:spTree>
    <p:extLst>
      <p:ext uri="{BB962C8B-B14F-4D97-AF65-F5344CB8AC3E}">
        <p14:creationId xmlns:p14="http://schemas.microsoft.com/office/powerpoint/2010/main" val="1727614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8689163-75B9-4110-821A-14D188F41CD7}"/>
              </a:ext>
            </a:extLst>
          </p:cNvPr>
          <p:cNvSpPr>
            <a:spLocks noGrp="1"/>
          </p:cNvSpPr>
          <p:nvPr>
            <p:ph idx="1"/>
          </p:nvPr>
        </p:nvSpPr>
        <p:spPr>
          <a:xfrm>
            <a:off x="1925452" y="522248"/>
            <a:ext cx="6912768" cy="460648"/>
          </a:xfrm>
        </p:spPr>
        <p:txBody>
          <a:bodyPr/>
          <a:lstStyle/>
          <a:p>
            <a:r>
              <a:rPr kumimoji="1" lang="ja-JP" altLang="en-US" b="1" dirty="0">
                <a:solidFill>
                  <a:srgbClr val="E62949"/>
                </a:solidFill>
                <a:latin typeface="Yu Gothic Medium" panose="020B0500000000000000" pitchFamily="50" charset="-128"/>
                <a:ea typeface="Yu Gothic Medium" panose="020B0500000000000000" pitchFamily="50" charset="-128"/>
              </a:rPr>
              <a:t>申請書類には、学校に作成してもらう書類もあります</a:t>
            </a:r>
          </a:p>
        </p:txBody>
      </p:sp>
      <p:sp>
        <p:nvSpPr>
          <p:cNvPr id="5" name="Title 2">
            <a:extLst>
              <a:ext uri="{FF2B5EF4-FFF2-40B4-BE49-F238E27FC236}">
                <a16:creationId xmlns:a16="http://schemas.microsoft.com/office/drawing/2014/main" id="{835FA5A8-F639-46D8-B2BA-5122FBB1AC30}"/>
              </a:ext>
            </a:extLst>
          </p:cNvPr>
          <p:cNvSpPr>
            <a:spLocks noGrp="1"/>
          </p:cNvSpPr>
          <p:nvPr>
            <p:ph type="title"/>
          </p:nvPr>
        </p:nvSpPr>
        <p:spPr>
          <a:xfrm>
            <a:off x="1619672" y="41285"/>
            <a:ext cx="7524328" cy="505413"/>
          </a:xfrm>
        </p:spPr>
        <p:txBody>
          <a:bodyPr/>
          <a:lstStyle/>
          <a:p>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留学</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から</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特定活動</a:t>
            </a:r>
            <a:r>
              <a:rPr lang="en-US" altLang="ja-JP" sz="1800" dirty="0">
                <a:latin typeface="游ゴシック" panose="020B0400000000000000" pitchFamily="50" charset="-128"/>
                <a:ea typeface="游ゴシック" panose="020B0400000000000000" pitchFamily="50" charset="-128"/>
              </a:rPr>
              <a:t>9』</a:t>
            </a:r>
            <a:r>
              <a:rPr lang="ja-JP" altLang="en-US" sz="1800" dirty="0">
                <a:latin typeface="游ゴシック" panose="020B0400000000000000" pitchFamily="50" charset="-128"/>
                <a:ea typeface="游ゴシック" panose="020B0400000000000000" pitchFamily="50" charset="-128"/>
              </a:rPr>
              <a:t>への在留資格変更許可申請に必要な書類</a:t>
            </a:r>
            <a:endParaRPr lang="ko-KR" altLang="en-US" sz="1800" dirty="0">
              <a:latin typeface="游ゴシック" panose="020B0400000000000000" pitchFamily="50" charset="-128"/>
            </a:endParaRPr>
          </a:p>
        </p:txBody>
      </p:sp>
      <p:sp>
        <p:nvSpPr>
          <p:cNvPr id="9" name="Google Shape;1928;p18">
            <a:extLst>
              <a:ext uri="{FF2B5EF4-FFF2-40B4-BE49-F238E27FC236}">
                <a16:creationId xmlns:a16="http://schemas.microsoft.com/office/drawing/2014/main" id="{517CB1B1-080D-497D-A02E-6DE2B67DEA4B}"/>
              </a:ext>
            </a:extLst>
          </p:cNvPr>
          <p:cNvSpPr txBox="1">
            <a:spLocks/>
          </p:cNvSpPr>
          <p:nvPr/>
        </p:nvSpPr>
        <p:spPr>
          <a:xfrm>
            <a:off x="1619672" y="1052614"/>
            <a:ext cx="7218548" cy="1605020"/>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lgn="just">
              <a:spcBef>
                <a:spcPts val="0"/>
              </a:spcBef>
              <a:spcAft>
                <a:spcPts val="600"/>
              </a:spcAft>
            </a:pPr>
            <a:r>
              <a:rPr lang="ja-JP" altLang="en-US" sz="1600" dirty="0">
                <a:latin typeface="Yu Gothic Medium" panose="020B0500000000000000" pitchFamily="50" charset="-128"/>
                <a:ea typeface="Yu Gothic Medium" panose="020B0500000000000000" pitchFamily="50" charset="-128"/>
              </a:rPr>
              <a:t>学生課か、就職支援部署（就職課あるいはキャリアセンター）で状況を説明し、書類への記入や押印を丁寧にお願いしましょう。</a:t>
            </a:r>
            <a:endParaRPr lang="en-US" altLang="ja-JP" sz="1600" dirty="0">
              <a:latin typeface="Yu Gothic Medium" panose="020B0500000000000000" pitchFamily="50" charset="-128"/>
              <a:ea typeface="Yu Gothic Medium" panose="020B0500000000000000" pitchFamily="50" charset="-128"/>
            </a:endParaRPr>
          </a:p>
          <a:p>
            <a:pPr marL="76200" algn="just">
              <a:spcBef>
                <a:spcPts val="0"/>
              </a:spcBef>
              <a:spcAft>
                <a:spcPts val="600"/>
              </a:spcAft>
            </a:pPr>
            <a:endParaRPr lang="en-US" altLang="ja-JP" sz="1600" dirty="0">
              <a:latin typeface="Yu Gothic Medium" panose="020B0500000000000000" pitchFamily="50" charset="-128"/>
              <a:ea typeface="Yu Gothic Medium" panose="020B0500000000000000" pitchFamily="50" charset="-128"/>
            </a:endParaRPr>
          </a:p>
          <a:p>
            <a:pPr marL="76200" algn="just">
              <a:spcBef>
                <a:spcPts val="0"/>
              </a:spcBef>
              <a:spcAft>
                <a:spcPts val="600"/>
              </a:spcAft>
            </a:pPr>
            <a:r>
              <a:rPr lang="ja-JP" altLang="en-US" sz="1600" dirty="0">
                <a:latin typeface="Yu Gothic Medium" panose="020B0500000000000000" pitchFamily="50" charset="-128"/>
                <a:ea typeface="Yu Gothic Medium" panose="020B0500000000000000" pitchFamily="50" charset="-128"/>
              </a:rPr>
              <a:t>また、作成には時間がかかる場合がありますので、早めに依頼しましょう。</a:t>
            </a:r>
            <a:endParaRPr lang="en-US" altLang="ja-JP" sz="1600" dirty="0">
              <a:latin typeface="Yu Gothic Medium" panose="020B0500000000000000" pitchFamily="50" charset="-128"/>
              <a:ea typeface="Yu Gothic Medium" panose="020B0500000000000000" pitchFamily="50" charset="-128"/>
            </a:endParaRPr>
          </a:p>
        </p:txBody>
      </p:sp>
      <p:pic>
        <p:nvPicPr>
          <p:cNvPr id="4" name="図 3">
            <a:extLst>
              <a:ext uri="{FF2B5EF4-FFF2-40B4-BE49-F238E27FC236}">
                <a16:creationId xmlns:a16="http://schemas.microsoft.com/office/drawing/2014/main" id="{FACD208C-7B41-4270-9285-2CC66AD01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135" y="2973004"/>
            <a:ext cx="2849150" cy="1605021"/>
          </a:xfrm>
          <a:prstGeom prst="rect">
            <a:avLst/>
          </a:prstGeom>
        </p:spPr>
      </p:pic>
      <p:pic>
        <p:nvPicPr>
          <p:cNvPr id="8" name="図 7">
            <a:extLst>
              <a:ext uri="{FF2B5EF4-FFF2-40B4-BE49-F238E27FC236}">
                <a16:creationId xmlns:a16="http://schemas.microsoft.com/office/drawing/2014/main" id="{EDA62BFA-EE14-4974-B954-1E19D0BC5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526" y="2571750"/>
            <a:ext cx="1694802" cy="2321646"/>
          </a:xfrm>
          <a:prstGeom prst="rect">
            <a:avLst/>
          </a:prstGeom>
        </p:spPr>
      </p:pic>
      <p:pic>
        <p:nvPicPr>
          <p:cNvPr id="11" name="図 10">
            <a:extLst>
              <a:ext uri="{FF2B5EF4-FFF2-40B4-BE49-F238E27FC236}">
                <a16:creationId xmlns:a16="http://schemas.microsoft.com/office/drawing/2014/main" id="{150ECD3C-3B57-4102-889F-266438025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862" y="2571750"/>
            <a:ext cx="1694802" cy="2321646"/>
          </a:xfrm>
          <a:prstGeom prst="rect">
            <a:avLst/>
          </a:prstGeom>
        </p:spPr>
      </p:pic>
    </p:spTree>
    <p:extLst>
      <p:ext uri="{BB962C8B-B14F-4D97-AF65-F5344CB8AC3E}">
        <p14:creationId xmlns:p14="http://schemas.microsoft.com/office/powerpoint/2010/main" val="371471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1569660"/>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開催のあいさつ</a:t>
            </a:r>
            <a:endPar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a:p>
            <a:pPr algn="ctr"/>
            <a:endPar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代表幹事　千田 忠司</a:t>
            </a:r>
            <a:endParaRPr lang="en-US" altLang="ko-KR" sz="24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2742013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603602" y="570131"/>
            <a:ext cx="7524328" cy="2505049"/>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400" dirty="0">
                <a:latin typeface="Yu Gothic Medium" panose="020B0500000000000000" pitchFamily="50" charset="-128"/>
                <a:ea typeface="Yu Gothic Medium" panose="020B0500000000000000" pitchFamily="50" charset="-128"/>
              </a:rPr>
              <a:t>リクナビ、マイナビなどのナビサイトへ登録しているのであればそのマイページやいままでエントリーした会社の履歴などが有効と言えます。</a:t>
            </a:r>
          </a:p>
          <a:p>
            <a:r>
              <a:rPr lang="ja-JP" altLang="en-US" sz="1400" dirty="0">
                <a:latin typeface="Yu Gothic Medium" panose="020B0500000000000000" pitchFamily="50" charset="-128"/>
                <a:ea typeface="Yu Gothic Medium" panose="020B0500000000000000" pitchFamily="50" charset="-128"/>
              </a:rPr>
              <a:t>選考中の会社があるのであれば、企業とのメールのやり取り等も提出したほうが良いでしょう。</a:t>
            </a: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kumimoji="1" lang="en-US" altLang="ja-JP" sz="1800" dirty="0">
                <a:latin typeface="Yu Gothic Medium" panose="020B0500000000000000" pitchFamily="50" charset="-128"/>
                <a:ea typeface="Yu Gothic Medium" panose="020B0500000000000000" pitchFamily="50" charset="-128"/>
              </a:rPr>
              <a:t>『</a:t>
            </a:r>
            <a:r>
              <a:rPr kumimoji="1" lang="ja-JP" altLang="en-US" sz="1800" dirty="0">
                <a:latin typeface="Yu Gothic Medium" panose="020B0500000000000000" pitchFamily="50" charset="-128"/>
                <a:ea typeface="Yu Gothic Medium" panose="020B0500000000000000" pitchFamily="50" charset="-128"/>
              </a:rPr>
              <a:t>継続就職活動を行っていることを明らかにする資料</a:t>
            </a:r>
            <a:r>
              <a:rPr kumimoji="1" lang="en-US" altLang="ja-JP" sz="1800" dirty="0">
                <a:latin typeface="Yu Gothic Medium" panose="020B0500000000000000" pitchFamily="50" charset="-128"/>
                <a:ea typeface="Yu Gothic Medium" panose="020B0500000000000000" pitchFamily="50" charset="-128"/>
              </a:rPr>
              <a:t>』</a:t>
            </a:r>
            <a:r>
              <a:rPr kumimoji="1" lang="ja-JP" altLang="en-US" sz="1800" dirty="0">
                <a:latin typeface="Yu Gothic Medium" panose="020B0500000000000000" pitchFamily="50" charset="-128"/>
                <a:ea typeface="Yu Gothic Medium" panose="020B0500000000000000" pitchFamily="50" charset="-128"/>
              </a:rPr>
              <a:t>とは？</a:t>
            </a:r>
            <a:endParaRPr kumimoji="1" lang="en-US" altLang="ja-JP" sz="1800" dirty="0">
              <a:latin typeface="Yu Gothic Medium" panose="020B0500000000000000" pitchFamily="50" charset="-128"/>
              <a:ea typeface="Yu Gothic Medium" panose="020B0500000000000000" pitchFamily="50" charset="-128"/>
            </a:endParaRPr>
          </a:p>
        </p:txBody>
      </p:sp>
      <p:pic>
        <p:nvPicPr>
          <p:cNvPr id="12" name="図 11">
            <a:extLst>
              <a:ext uri="{FF2B5EF4-FFF2-40B4-BE49-F238E27FC236}">
                <a16:creationId xmlns:a16="http://schemas.microsoft.com/office/drawing/2014/main" id="{ACA4168D-3B4E-4D07-91BA-414334B83D90}"/>
              </a:ext>
            </a:extLst>
          </p:cNvPr>
          <p:cNvPicPr>
            <a:picLocks noChangeAspect="1"/>
          </p:cNvPicPr>
          <p:nvPr/>
        </p:nvPicPr>
        <p:blipFill>
          <a:blip r:embed="rId2"/>
          <a:stretch>
            <a:fillRect/>
          </a:stretch>
        </p:blipFill>
        <p:spPr>
          <a:xfrm>
            <a:off x="1703117" y="2271989"/>
            <a:ext cx="3400425" cy="2228850"/>
          </a:xfrm>
          <a:prstGeom prst="rect">
            <a:avLst/>
          </a:prstGeom>
        </p:spPr>
      </p:pic>
      <p:pic>
        <p:nvPicPr>
          <p:cNvPr id="13" name="図 12">
            <a:extLst>
              <a:ext uri="{FF2B5EF4-FFF2-40B4-BE49-F238E27FC236}">
                <a16:creationId xmlns:a16="http://schemas.microsoft.com/office/drawing/2014/main" id="{9648C20E-333F-4E7F-A179-388783198050}"/>
              </a:ext>
            </a:extLst>
          </p:cNvPr>
          <p:cNvPicPr>
            <a:picLocks noChangeAspect="1"/>
          </p:cNvPicPr>
          <p:nvPr/>
        </p:nvPicPr>
        <p:blipFill>
          <a:blip r:embed="rId3"/>
          <a:stretch>
            <a:fillRect/>
          </a:stretch>
        </p:blipFill>
        <p:spPr>
          <a:xfrm>
            <a:off x="5594917" y="1696156"/>
            <a:ext cx="3334247" cy="2804914"/>
          </a:xfrm>
          <a:prstGeom prst="rect">
            <a:avLst/>
          </a:prstGeom>
        </p:spPr>
      </p:pic>
      <p:sp>
        <p:nvSpPr>
          <p:cNvPr id="14" name="テキスト ボックス 13">
            <a:extLst>
              <a:ext uri="{FF2B5EF4-FFF2-40B4-BE49-F238E27FC236}">
                <a16:creationId xmlns:a16="http://schemas.microsoft.com/office/drawing/2014/main" id="{6AA39349-F547-401F-8DDE-4CE26C2E9C74}"/>
              </a:ext>
            </a:extLst>
          </p:cNvPr>
          <p:cNvSpPr txBox="1"/>
          <p:nvPr/>
        </p:nvSpPr>
        <p:spPr>
          <a:xfrm>
            <a:off x="6092489" y="4500839"/>
            <a:ext cx="2698175" cy="307777"/>
          </a:xfrm>
          <a:prstGeom prst="rect">
            <a:avLst/>
          </a:prstGeom>
          <a:noFill/>
        </p:spPr>
        <p:txBody>
          <a:bodyPr wrap="none" rtlCol="0">
            <a:spAutoFit/>
          </a:bodyPr>
          <a:lstStyle/>
          <a:p>
            <a:r>
              <a:rPr kumimoji="1" lang="ja-JP" altLang="en-US" sz="1400" dirty="0">
                <a:latin typeface="Yu Gothic Medium" panose="020B0500000000000000" pitchFamily="50" charset="-128"/>
                <a:ea typeface="Yu Gothic Medium" panose="020B0500000000000000" pitchFamily="50" charset="-128"/>
              </a:rPr>
              <a:t>例）起業とのメールのやり取り</a:t>
            </a:r>
          </a:p>
        </p:txBody>
      </p:sp>
      <p:sp>
        <p:nvSpPr>
          <p:cNvPr id="15" name="テキスト ボックス 14">
            <a:extLst>
              <a:ext uri="{FF2B5EF4-FFF2-40B4-BE49-F238E27FC236}">
                <a16:creationId xmlns:a16="http://schemas.microsoft.com/office/drawing/2014/main" id="{3CCDA951-9099-4142-9A02-1F90E5411E71}"/>
              </a:ext>
            </a:extLst>
          </p:cNvPr>
          <p:cNvSpPr txBox="1"/>
          <p:nvPr/>
        </p:nvSpPr>
        <p:spPr>
          <a:xfrm>
            <a:off x="2232882" y="4485186"/>
            <a:ext cx="2339102" cy="307777"/>
          </a:xfrm>
          <a:prstGeom prst="rect">
            <a:avLst/>
          </a:prstGeom>
          <a:noFill/>
        </p:spPr>
        <p:txBody>
          <a:bodyPr wrap="none" rtlCol="0">
            <a:spAutoFit/>
          </a:bodyPr>
          <a:lstStyle/>
          <a:p>
            <a:r>
              <a:rPr kumimoji="1" lang="ja-JP" altLang="en-US" sz="1400" dirty="0">
                <a:latin typeface="Yu Gothic Medium" panose="020B0500000000000000" pitchFamily="50" charset="-128"/>
                <a:ea typeface="Yu Gothic Medium" panose="020B0500000000000000" pitchFamily="50" charset="-128"/>
              </a:rPr>
              <a:t>例）就活サイトの活動履歴</a:t>
            </a:r>
          </a:p>
        </p:txBody>
      </p:sp>
    </p:spTree>
    <p:extLst>
      <p:ext uri="{BB962C8B-B14F-4D97-AF65-F5344CB8AC3E}">
        <p14:creationId xmlns:p14="http://schemas.microsoft.com/office/powerpoint/2010/main" val="4042824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853444" y="759638"/>
            <a:ext cx="7056784" cy="1641579"/>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76200">
              <a:spcBef>
                <a:spcPts val="0"/>
              </a:spcBef>
              <a:spcAft>
                <a:spcPts val="600"/>
              </a:spcAft>
            </a:pPr>
            <a:r>
              <a:rPr lang="ja-JP" altLang="en-US" sz="1400" dirty="0">
                <a:latin typeface="Yu Gothic Medium" panose="020B0500000000000000" pitchFamily="50" charset="-128"/>
                <a:ea typeface="Yu Gothic Medium" panose="020B0500000000000000" pitchFamily="50" charset="-128"/>
              </a:rPr>
              <a:t>●交通違反や犯罪行為がないこと</a:t>
            </a:r>
            <a:endParaRPr lang="en-US" altLang="ja-JP" sz="1400" dirty="0">
              <a:latin typeface="Yu Gothic Medium" panose="020B0500000000000000" pitchFamily="50" charset="-128"/>
              <a:ea typeface="Yu Gothic Medium" panose="020B0500000000000000" pitchFamily="50" charset="-128"/>
            </a:endParaRPr>
          </a:p>
          <a:p>
            <a:pPr marL="76200">
              <a:spcBef>
                <a:spcPts val="0"/>
              </a:spcBef>
              <a:spcAft>
                <a:spcPts val="600"/>
              </a:spcAft>
            </a:pPr>
            <a:r>
              <a:rPr lang="ja-JP" altLang="en-US" sz="1400" dirty="0">
                <a:latin typeface="Yu Gothic Medium" panose="020B0500000000000000" pitchFamily="50" charset="-128"/>
                <a:ea typeface="Yu Gothic Medium" panose="020B0500000000000000" pitchFamily="50" charset="-128"/>
              </a:rPr>
              <a:t>●今までの在留歴の中で、アルバイトの時間超過がない</a:t>
            </a:r>
            <a:endParaRPr lang="en-US" altLang="ja-JP" sz="1400" dirty="0">
              <a:latin typeface="Yu Gothic Medium" panose="020B0500000000000000" pitchFamily="50" charset="-128"/>
              <a:ea typeface="Yu Gothic Medium" panose="020B0500000000000000" pitchFamily="50" charset="-128"/>
            </a:endParaRPr>
          </a:p>
          <a:p>
            <a:pPr marL="76200">
              <a:spcBef>
                <a:spcPts val="0"/>
              </a:spcBef>
              <a:spcAft>
                <a:spcPts val="600"/>
              </a:spcAft>
            </a:pPr>
            <a:r>
              <a:rPr lang="ja-JP" altLang="en-US" sz="1400" dirty="0">
                <a:latin typeface="Yu Gothic Medium" panose="020B0500000000000000" pitchFamily="50" charset="-128"/>
                <a:ea typeface="Yu Gothic Medium" panose="020B0500000000000000" pitchFamily="50" charset="-128"/>
              </a:rPr>
              <a:t>　（授業期間中は週</a:t>
            </a:r>
            <a:r>
              <a:rPr lang="en-US" altLang="ja-JP" sz="1400" dirty="0">
                <a:latin typeface="Yu Gothic Medium" panose="020B0500000000000000" pitchFamily="50" charset="-128"/>
                <a:ea typeface="Yu Gothic Medium" panose="020B0500000000000000" pitchFamily="50" charset="-128"/>
              </a:rPr>
              <a:t>28</a:t>
            </a:r>
            <a:r>
              <a:rPr lang="ja-JP" altLang="en-US" sz="1400" dirty="0">
                <a:latin typeface="Yu Gothic Medium" panose="020B0500000000000000" pitchFamily="50" charset="-128"/>
                <a:ea typeface="Yu Gothic Medium" panose="020B0500000000000000" pitchFamily="50" charset="-128"/>
              </a:rPr>
              <a:t>時間、長期休暇中は週</a:t>
            </a:r>
            <a:r>
              <a:rPr lang="en-US" altLang="ja-JP" sz="1400" dirty="0">
                <a:latin typeface="Yu Gothic Medium" panose="020B0500000000000000" pitchFamily="50" charset="-128"/>
                <a:ea typeface="Yu Gothic Medium" panose="020B0500000000000000" pitchFamily="50" charset="-128"/>
              </a:rPr>
              <a:t>40</a:t>
            </a:r>
            <a:r>
              <a:rPr lang="ja-JP" altLang="en-US" sz="1400" dirty="0">
                <a:latin typeface="Yu Gothic Medium" panose="020B0500000000000000" pitchFamily="50" charset="-128"/>
                <a:ea typeface="Yu Gothic Medium" panose="020B0500000000000000" pitchFamily="50" charset="-128"/>
              </a:rPr>
              <a:t>時間までのルールを守っていること）</a:t>
            </a:r>
            <a:endParaRPr lang="en-US" altLang="ja-JP" sz="1400" dirty="0">
              <a:latin typeface="Yu Gothic Medium" panose="020B0500000000000000" pitchFamily="50" charset="-128"/>
              <a:ea typeface="Yu Gothic Medium" panose="020B0500000000000000" pitchFamily="50" charset="-128"/>
            </a:endParaRPr>
          </a:p>
          <a:p>
            <a:pPr marL="76200">
              <a:spcBef>
                <a:spcPts val="0"/>
              </a:spcBef>
              <a:spcAft>
                <a:spcPts val="600"/>
              </a:spcAft>
            </a:pPr>
            <a:r>
              <a:rPr lang="ja-JP" altLang="en-US" sz="1400" dirty="0">
                <a:latin typeface="Yu Gothic Medium" panose="020B0500000000000000" pitchFamily="50" charset="-128"/>
                <a:ea typeface="Yu Gothic Medium" panose="020B0500000000000000" pitchFamily="50" charset="-128"/>
              </a:rPr>
              <a:t>●住所変更時の届け出義務などもきちんと守っていること</a:t>
            </a:r>
            <a:endParaRPr lang="en-US" altLang="ja-JP" sz="1400" dirty="0">
              <a:latin typeface="Yu Gothic Medium" panose="020B0500000000000000" pitchFamily="50" charset="-128"/>
              <a:ea typeface="Yu Gothic Medium" panose="020B0500000000000000" pitchFamily="50" charset="-128"/>
            </a:endParaRP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lang="ja-JP" altLang="en-US" sz="1800" dirty="0">
                <a:latin typeface="游ゴシック" panose="020B0400000000000000" pitchFamily="50" charset="-128"/>
                <a:ea typeface="游ゴシック" panose="020B0400000000000000" pitchFamily="50" charset="-128"/>
              </a:rPr>
              <a:t>書類の他に審査される内容</a:t>
            </a:r>
            <a:endParaRPr lang="ko-KR" altLang="en-US" sz="1800" dirty="0">
              <a:latin typeface="游ゴシック" panose="020B0400000000000000" pitchFamily="50" charset="-128"/>
            </a:endParaRPr>
          </a:p>
        </p:txBody>
      </p:sp>
      <p:pic>
        <p:nvPicPr>
          <p:cNvPr id="3" name="図 2">
            <a:extLst>
              <a:ext uri="{FF2B5EF4-FFF2-40B4-BE49-F238E27FC236}">
                <a16:creationId xmlns:a16="http://schemas.microsoft.com/office/drawing/2014/main" id="{7DED500E-3FF1-4F9F-AA43-D89D729FE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923" y="3169990"/>
            <a:ext cx="1641579" cy="1641579"/>
          </a:xfrm>
          <a:prstGeom prst="rect">
            <a:avLst/>
          </a:prstGeom>
        </p:spPr>
      </p:pic>
      <p:pic>
        <p:nvPicPr>
          <p:cNvPr id="5" name="図 4">
            <a:extLst>
              <a:ext uri="{FF2B5EF4-FFF2-40B4-BE49-F238E27FC236}">
                <a16:creationId xmlns:a16="http://schemas.microsoft.com/office/drawing/2014/main" id="{244438E3-F0DD-41AB-A4FC-EF73CCDED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024" y="2551515"/>
            <a:ext cx="2285899" cy="2285899"/>
          </a:xfrm>
          <a:prstGeom prst="rect">
            <a:avLst/>
          </a:prstGeom>
        </p:spPr>
      </p:pic>
      <p:pic>
        <p:nvPicPr>
          <p:cNvPr id="8" name="図 7">
            <a:extLst>
              <a:ext uri="{FF2B5EF4-FFF2-40B4-BE49-F238E27FC236}">
                <a16:creationId xmlns:a16="http://schemas.microsoft.com/office/drawing/2014/main" id="{1E09ED21-0169-4937-BBF1-1AC0D6465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469" y="3069096"/>
            <a:ext cx="1768318" cy="1768318"/>
          </a:xfrm>
          <a:prstGeom prst="rect">
            <a:avLst/>
          </a:prstGeom>
        </p:spPr>
      </p:pic>
      <p:sp>
        <p:nvSpPr>
          <p:cNvPr id="9" name="吹き出し: 円形 8">
            <a:extLst>
              <a:ext uri="{FF2B5EF4-FFF2-40B4-BE49-F238E27FC236}">
                <a16:creationId xmlns:a16="http://schemas.microsoft.com/office/drawing/2014/main" id="{62F30686-7AD5-4401-9EC2-99D00BE4D88F}"/>
              </a:ext>
            </a:extLst>
          </p:cNvPr>
          <p:cNvSpPr/>
          <p:nvPr/>
        </p:nvSpPr>
        <p:spPr>
          <a:xfrm>
            <a:off x="7042650" y="2270996"/>
            <a:ext cx="1817948" cy="1152128"/>
          </a:xfrm>
          <a:prstGeom prst="wedgeEllipseCallout">
            <a:avLst>
              <a:gd name="adj1" fmla="val -37599"/>
              <a:gd name="adj2" fmla="val 58721"/>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Yu Gothic Medium" panose="020B0500000000000000" pitchFamily="50" charset="-128"/>
                <a:ea typeface="Yu Gothic Medium" panose="020B0500000000000000" pitchFamily="50" charset="-128"/>
              </a:rPr>
              <a:t>今週は</a:t>
            </a:r>
            <a:r>
              <a:rPr kumimoji="1" lang="en-US" altLang="ja-JP" sz="1400" dirty="0">
                <a:solidFill>
                  <a:schemeClr val="tx1"/>
                </a:solidFill>
                <a:latin typeface="Yu Gothic Medium" panose="020B0500000000000000" pitchFamily="50" charset="-128"/>
                <a:ea typeface="Yu Gothic Medium" panose="020B0500000000000000" pitchFamily="50" charset="-128"/>
              </a:rPr>
              <a:t>50</a:t>
            </a:r>
            <a:r>
              <a:rPr kumimoji="1" lang="ja-JP" altLang="en-US" sz="1400" dirty="0">
                <a:solidFill>
                  <a:schemeClr val="tx1"/>
                </a:solidFill>
                <a:latin typeface="Yu Gothic Medium" panose="020B0500000000000000" pitchFamily="50" charset="-128"/>
                <a:ea typeface="Yu Gothic Medium" panose="020B0500000000000000" pitchFamily="50" charset="-128"/>
              </a:rPr>
              <a:t>時間働いた！</a:t>
            </a:r>
          </a:p>
        </p:txBody>
      </p:sp>
    </p:spTree>
    <p:extLst>
      <p:ext uri="{BB962C8B-B14F-4D97-AF65-F5344CB8AC3E}">
        <p14:creationId xmlns:p14="http://schemas.microsoft.com/office/powerpoint/2010/main" val="1756419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619672" y="928850"/>
            <a:ext cx="7524328" cy="993506"/>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400" dirty="0">
                <a:latin typeface="Yu Gothic Medium" panose="020B0500000000000000" pitchFamily="50" charset="-128"/>
                <a:ea typeface="Yu Gothic Medium" panose="020B0500000000000000" pitchFamily="50" charset="-128"/>
              </a:rPr>
              <a:t>「特定活動」在留資格を申請する際は、一度許可されたら</a:t>
            </a:r>
            <a:r>
              <a:rPr lang="en-US" altLang="ja-JP" sz="1400" dirty="0">
                <a:latin typeface="Yu Gothic Medium" panose="020B0500000000000000" pitchFamily="50" charset="-128"/>
                <a:ea typeface="Yu Gothic Medium" panose="020B0500000000000000" pitchFamily="50" charset="-128"/>
              </a:rPr>
              <a:t>6</a:t>
            </a:r>
            <a:r>
              <a:rPr lang="ja-JP" altLang="en-US" sz="1400" dirty="0">
                <a:latin typeface="Yu Gothic Medium" panose="020B0500000000000000" pitchFamily="50" charset="-128"/>
                <a:ea typeface="Yu Gothic Medium" panose="020B0500000000000000" pitchFamily="50" charset="-128"/>
              </a:rPr>
              <a:t>か月の在留期間が与えられます。</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その後</a:t>
            </a:r>
            <a:r>
              <a:rPr lang="en-US" altLang="ja-JP" sz="1400" dirty="0">
                <a:latin typeface="Yu Gothic Medium" panose="020B0500000000000000" pitchFamily="50" charset="-128"/>
                <a:ea typeface="Yu Gothic Medium" panose="020B0500000000000000" pitchFamily="50" charset="-128"/>
              </a:rPr>
              <a:t>1</a:t>
            </a:r>
            <a:r>
              <a:rPr lang="ja-JP" altLang="en-US" sz="1400" dirty="0">
                <a:latin typeface="Yu Gothic Medium" panose="020B0500000000000000" pitchFamily="50" charset="-128"/>
                <a:ea typeface="Yu Gothic Medium" panose="020B0500000000000000" pitchFamily="50" charset="-128"/>
              </a:rPr>
              <a:t>度のみ更新申請ができるため、卒業後実質</a:t>
            </a:r>
            <a:r>
              <a:rPr lang="en-US" altLang="ja-JP" sz="1400" dirty="0">
                <a:latin typeface="Yu Gothic Medium" panose="020B0500000000000000" pitchFamily="50" charset="-128"/>
                <a:ea typeface="Yu Gothic Medium" panose="020B0500000000000000" pitchFamily="50" charset="-128"/>
              </a:rPr>
              <a:t>1</a:t>
            </a:r>
            <a:r>
              <a:rPr lang="ja-JP" altLang="en-US" sz="1400" dirty="0">
                <a:latin typeface="Yu Gothic Medium" panose="020B0500000000000000" pitchFamily="50" charset="-128"/>
                <a:ea typeface="Yu Gothic Medium" panose="020B0500000000000000" pitchFamily="50" charset="-128"/>
              </a:rPr>
              <a:t>年間日本に残り就職活動をすることが</a:t>
            </a:r>
            <a:br>
              <a:rPr lang="en-US" altLang="ja-JP" sz="1400" dirty="0">
                <a:latin typeface="Yu Gothic Medium" panose="020B0500000000000000" pitchFamily="50" charset="-128"/>
                <a:ea typeface="Yu Gothic Medium" panose="020B0500000000000000" pitchFamily="50" charset="-128"/>
              </a:rPr>
            </a:br>
            <a:r>
              <a:rPr lang="ja-JP" altLang="en-US" sz="1400" dirty="0">
                <a:latin typeface="Yu Gothic Medium" panose="020B0500000000000000" pitchFamily="50" charset="-128"/>
                <a:ea typeface="Yu Gothic Medium" panose="020B0500000000000000" pitchFamily="50" charset="-128"/>
              </a:rPr>
              <a:t>できます。</a:t>
            </a: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lang="ja-JP" altLang="en-US" sz="1800" dirty="0">
                <a:latin typeface="游ゴシック" panose="020B0400000000000000" pitchFamily="50" charset="-128"/>
                <a:ea typeface="游ゴシック" panose="020B0400000000000000" pitchFamily="50" charset="-128"/>
              </a:rPr>
              <a:t>在留資格</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特定活動</a:t>
            </a:r>
            <a:r>
              <a:rPr lang="en-US" altLang="ja-JP" sz="1800" dirty="0">
                <a:latin typeface="游ゴシック" panose="020B0400000000000000" pitchFamily="50" charset="-128"/>
                <a:ea typeface="游ゴシック" panose="020B0400000000000000" pitchFamily="50" charset="-128"/>
              </a:rPr>
              <a:t>9』</a:t>
            </a:r>
            <a:r>
              <a:rPr lang="ja-JP" altLang="en-US" sz="1800" dirty="0">
                <a:latin typeface="游ゴシック" panose="020B0400000000000000" pitchFamily="50" charset="-128"/>
                <a:ea typeface="游ゴシック" panose="020B0400000000000000" pitchFamily="50" charset="-128"/>
              </a:rPr>
              <a:t>の在留期限</a:t>
            </a:r>
            <a:endParaRPr lang="ko-KR" altLang="en-US" sz="1800" dirty="0">
              <a:latin typeface="游ゴシック" panose="020B0400000000000000" pitchFamily="50" charset="-128"/>
            </a:endParaRPr>
          </a:p>
        </p:txBody>
      </p:sp>
      <p:graphicFrame>
        <p:nvGraphicFramePr>
          <p:cNvPr id="2" name="図表 1">
            <a:extLst>
              <a:ext uri="{FF2B5EF4-FFF2-40B4-BE49-F238E27FC236}">
                <a16:creationId xmlns:a16="http://schemas.microsoft.com/office/drawing/2014/main" id="{9B5D7DC6-06A2-4E58-95BB-585044ACB396}"/>
              </a:ext>
            </a:extLst>
          </p:cNvPr>
          <p:cNvGraphicFramePr/>
          <p:nvPr>
            <p:extLst>
              <p:ext uri="{D42A27DB-BD31-4B8C-83A1-F6EECF244321}">
                <p14:modId xmlns:p14="http://schemas.microsoft.com/office/powerpoint/2010/main" val="354236524"/>
              </p:ext>
            </p:extLst>
          </p:nvPr>
        </p:nvGraphicFramePr>
        <p:xfrm>
          <a:off x="1691680" y="2134395"/>
          <a:ext cx="7200800" cy="1389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左中かっこ 3">
            <a:extLst>
              <a:ext uri="{FF2B5EF4-FFF2-40B4-BE49-F238E27FC236}">
                <a16:creationId xmlns:a16="http://schemas.microsoft.com/office/drawing/2014/main" id="{ABB60782-F01D-492B-91F7-895159FCCD06}"/>
              </a:ext>
            </a:extLst>
          </p:cNvPr>
          <p:cNvSpPr/>
          <p:nvPr/>
        </p:nvSpPr>
        <p:spPr>
          <a:xfrm rot="16200000">
            <a:off x="6345070" y="1531201"/>
            <a:ext cx="504056" cy="45907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14D91D2-11E1-462D-9F5F-7EE74380718B}"/>
              </a:ext>
            </a:extLst>
          </p:cNvPr>
          <p:cNvSpPr txBox="1"/>
          <p:nvPr/>
        </p:nvSpPr>
        <p:spPr>
          <a:xfrm>
            <a:off x="5868144" y="4290650"/>
            <a:ext cx="1467068" cy="369332"/>
          </a:xfrm>
          <a:prstGeom prst="rect">
            <a:avLst/>
          </a:prstGeom>
          <a:noFill/>
        </p:spPr>
        <p:txBody>
          <a:bodyPr wrap="none" rtlCol="0">
            <a:spAutoFit/>
          </a:bodyPr>
          <a:lstStyle/>
          <a:p>
            <a:r>
              <a:rPr kumimoji="1" lang="ja-JP" altLang="en-US" b="1" dirty="0">
                <a:solidFill>
                  <a:srgbClr val="E62949"/>
                </a:solidFill>
                <a:latin typeface="Yu Gothic Medium" panose="020B0500000000000000" pitchFamily="50" charset="-128"/>
                <a:ea typeface="Yu Gothic Medium" panose="020B0500000000000000" pitchFamily="50" charset="-128"/>
              </a:rPr>
              <a:t>最長</a:t>
            </a:r>
            <a:r>
              <a:rPr kumimoji="1" lang="en-US" altLang="ja-JP" b="1" dirty="0">
                <a:solidFill>
                  <a:srgbClr val="E62949"/>
                </a:solidFill>
                <a:latin typeface="Yu Gothic Medium" panose="020B0500000000000000" pitchFamily="50" charset="-128"/>
                <a:ea typeface="Yu Gothic Medium" panose="020B0500000000000000" pitchFamily="50" charset="-128"/>
              </a:rPr>
              <a:t>1</a:t>
            </a:r>
            <a:r>
              <a:rPr kumimoji="1" lang="ja-JP" altLang="en-US" b="1" dirty="0">
                <a:solidFill>
                  <a:srgbClr val="E62949"/>
                </a:solidFill>
                <a:latin typeface="Yu Gothic Medium" panose="020B0500000000000000" pitchFamily="50" charset="-128"/>
                <a:ea typeface="Yu Gothic Medium" panose="020B0500000000000000" pitchFamily="50" charset="-128"/>
              </a:rPr>
              <a:t>年まで</a:t>
            </a:r>
          </a:p>
        </p:txBody>
      </p:sp>
    </p:spTree>
    <p:extLst>
      <p:ext uri="{BB962C8B-B14F-4D97-AF65-F5344CB8AC3E}">
        <p14:creationId xmlns:p14="http://schemas.microsoft.com/office/powerpoint/2010/main" val="23120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603602" y="570132"/>
            <a:ext cx="7524328" cy="1137522"/>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400" dirty="0">
                <a:latin typeface="Yu Gothic Medium" panose="020B0500000000000000" pitchFamily="50" charset="-128"/>
                <a:ea typeface="Yu Gothic Medium" panose="020B0500000000000000" pitchFamily="50" charset="-128"/>
              </a:rPr>
              <a:t>在留資格「特定活動」の期間中、「資格外活動許可」が下りていれば週に</a:t>
            </a:r>
            <a:r>
              <a:rPr lang="en-US" altLang="ja-JP" sz="1400" dirty="0">
                <a:latin typeface="Yu Gothic Medium" panose="020B0500000000000000" pitchFamily="50" charset="-128"/>
                <a:ea typeface="Yu Gothic Medium" panose="020B0500000000000000" pitchFamily="50" charset="-128"/>
              </a:rPr>
              <a:t>28</a:t>
            </a:r>
            <a:r>
              <a:rPr lang="ja-JP" altLang="en-US" sz="1400" dirty="0">
                <a:latin typeface="Yu Gothic Medium" panose="020B0500000000000000" pitchFamily="50" charset="-128"/>
                <a:ea typeface="Yu Gothic Medium" panose="020B0500000000000000" pitchFamily="50" charset="-128"/>
              </a:rPr>
              <a:t>時間以内のアルバイトをすることもできます。</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ただし「留学」ではなくなったので、大学等の長期休暇中でも</a:t>
            </a:r>
            <a:r>
              <a:rPr lang="en-US" altLang="ja-JP" sz="1400" dirty="0">
                <a:latin typeface="Yu Gothic Medium" panose="020B0500000000000000" pitchFamily="50" charset="-128"/>
                <a:ea typeface="Yu Gothic Medium" panose="020B0500000000000000" pitchFamily="50" charset="-128"/>
              </a:rPr>
              <a:t>1</a:t>
            </a:r>
            <a:r>
              <a:rPr lang="ja-JP" altLang="en-US" sz="1400" dirty="0">
                <a:latin typeface="Yu Gothic Medium" panose="020B0500000000000000" pitchFamily="50" charset="-128"/>
                <a:ea typeface="Yu Gothic Medium" panose="020B0500000000000000" pitchFamily="50" charset="-128"/>
              </a:rPr>
              <a:t>日</a:t>
            </a:r>
            <a:r>
              <a:rPr lang="en-US" altLang="ja-JP" sz="1400" dirty="0">
                <a:latin typeface="Yu Gothic Medium" panose="020B0500000000000000" pitchFamily="50" charset="-128"/>
                <a:ea typeface="Yu Gothic Medium" panose="020B0500000000000000" pitchFamily="50" charset="-128"/>
              </a:rPr>
              <a:t>8</a:t>
            </a:r>
            <a:r>
              <a:rPr lang="ja-JP" altLang="en-US" sz="1400" dirty="0">
                <a:latin typeface="Yu Gothic Medium" panose="020B0500000000000000" pitchFamily="50" charset="-128"/>
                <a:ea typeface="Yu Gothic Medium" panose="020B0500000000000000" pitchFamily="50" charset="-128"/>
              </a:rPr>
              <a:t>時間のアルバイトはできません。</a:t>
            </a: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lang="ja-JP" altLang="en-US" sz="1800" dirty="0">
                <a:latin typeface="游ゴシック" panose="020B0400000000000000" pitchFamily="50" charset="-128"/>
                <a:ea typeface="游ゴシック" panose="020B0400000000000000" pitchFamily="50" charset="-128"/>
              </a:rPr>
              <a:t>在留資格</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特定活動</a:t>
            </a:r>
            <a:r>
              <a:rPr lang="en-US" altLang="ja-JP" sz="1800" dirty="0">
                <a:latin typeface="游ゴシック" panose="020B0400000000000000" pitchFamily="50" charset="-128"/>
                <a:ea typeface="游ゴシック" panose="020B0400000000000000" pitchFamily="50" charset="-128"/>
              </a:rPr>
              <a:t>9』</a:t>
            </a:r>
            <a:r>
              <a:rPr lang="ja-JP" altLang="en-US" sz="1800" dirty="0">
                <a:latin typeface="游ゴシック" panose="020B0400000000000000" pitchFamily="50" charset="-128"/>
                <a:ea typeface="游ゴシック" panose="020B0400000000000000" pitchFamily="50" charset="-128"/>
              </a:rPr>
              <a:t>の間アルバイトはできるの？</a:t>
            </a:r>
            <a:endParaRPr lang="ko-KR" altLang="en-US" sz="1800" dirty="0">
              <a:latin typeface="游ゴシック" panose="020B0400000000000000" pitchFamily="50" charset="-128"/>
            </a:endParaRPr>
          </a:p>
        </p:txBody>
      </p:sp>
      <p:sp>
        <p:nvSpPr>
          <p:cNvPr id="4" name="コンテンツ プレースホルダー 2">
            <a:extLst>
              <a:ext uri="{FF2B5EF4-FFF2-40B4-BE49-F238E27FC236}">
                <a16:creationId xmlns:a16="http://schemas.microsoft.com/office/drawing/2014/main" id="{8F305E08-1353-48EF-BE37-ABB40FC8A64B}"/>
              </a:ext>
            </a:extLst>
          </p:cNvPr>
          <p:cNvSpPr>
            <a:spLocks noGrp="1"/>
          </p:cNvSpPr>
          <p:nvPr>
            <p:ph idx="1"/>
          </p:nvPr>
        </p:nvSpPr>
        <p:spPr>
          <a:xfrm>
            <a:off x="1619672" y="1712280"/>
            <a:ext cx="7416824" cy="1137522"/>
          </a:xfrm>
        </p:spPr>
        <p:txBody>
          <a:bodyPr/>
          <a:lstStyle/>
          <a:p>
            <a:r>
              <a:rPr kumimoji="1" lang="en-US" altLang="ja-JP" b="1" dirty="0">
                <a:solidFill>
                  <a:srgbClr val="E62949"/>
                </a:solidFill>
                <a:latin typeface="Yu Gothic Medium" panose="020B0500000000000000" pitchFamily="50" charset="-128"/>
                <a:ea typeface="Yu Gothic Medium" panose="020B0500000000000000" pitchFamily="50" charset="-128"/>
              </a:rPr>
              <a:t>『</a:t>
            </a:r>
            <a:r>
              <a:rPr kumimoji="1" lang="ja-JP" altLang="en-US" b="1" dirty="0">
                <a:solidFill>
                  <a:srgbClr val="E62949"/>
                </a:solidFill>
                <a:latin typeface="Yu Gothic Medium" panose="020B0500000000000000" pitchFamily="50" charset="-128"/>
                <a:ea typeface="Yu Gothic Medium" panose="020B0500000000000000" pitchFamily="50" charset="-128"/>
              </a:rPr>
              <a:t>特定活動</a:t>
            </a:r>
            <a:r>
              <a:rPr kumimoji="1" lang="en-US" altLang="ja-JP" b="1" dirty="0">
                <a:solidFill>
                  <a:srgbClr val="E62949"/>
                </a:solidFill>
                <a:latin typeface="Yu Gothic Medium" panose="020B0500000000000000" pitchFamily="50" charset="-128"/>
                <a:ea typeface="Yu Gothic Medium" panose="020B0500000000000000" pitchFamily="50" charset="-128"/>
              </a:rPr>
              <a:t>』</a:t>
            </a:r>
            <a:r>
              <a:rPr kumimoji="1" lang="ja-JP" altLang="en-US" b="1" dirty="0">
                <a:solidFill>
                  <a:srgbClr val="E62949"/>
                </a:solidFill>
                <a:latin typeface="Yu Gothic Medium" panose="020B0500000000000000" pitchFamily="50" charset="-128"/>
                <a:ea typeface="Yu Gothic Medium" panose="020B0500000000000000" pitchFamily="50" charset="-128"/>
              </a:rPr>
              <a:t>の間にアルバイトをしたい方は、</a:t>
            </a:r>
            <a:endParaRPr kumimoji="1" lang="en-US" altLang="ja-JP" b="1" dirty="0">
              <a:solidFill>
                <a:srgbClr val="E62949"/>
              </a:solidFill>
              <a:latin typeface="Yu Gothic Medium" panose="020B0500000000000000" pitchFamily="50" charset="-128"/>
              <a:ea typeface="Yu Gothic Medium" panose="020B0500000000000000" pitchFamily="50" charset="-128"/>
            </a:endParaRPr>
          </a:p>
          <a:p>
            <a:r>
              <a:rPr kumimoji="1" lang="ja-JP" altLang="en-US" b="1" dirty="0">
                <a:solidFill>
                  <a:srgbClr val="E62949"/>
                </a:solidFill>
                <a:latin typeface="Yu Gothic Medium" panose="020B0500000000000000" pitchFamily="50" charset="-128"/>
                <a:ea typeface="Yu Gothic Medium" panose="020B0500000000000000" pitchFamily="50" charset="-128"/>
              </a:rPr>
              <a:t>在留資格が許可された後に</a:t>
            </a:r>
            <a:r>
              <a:rPr kumimoji="1" lang="en-US" altLang="ja-JP" b="1" dirty="0">
                <a:solidFill>
                  <a:srgbClr val="E62949"/>
                </a:solidFill>
                <a:latin typeface="Yu Gothic Medium" panose="020B0500000000000000" pitchFamily="50" charset="-128"/>
                <a:ea typeface="Yu Gothic Medium" panose="020B0500000000000000" pitchFamily="50" charset="-128"/>
              </a:rPr>
              <a:t>『</a:t>
            </a:r>
            <a:r>
              <a:rPr kumimoji="1" lang="ja-JP" altLang="en-US" b="1" dirty="0">
                <a:solidFill>
                  <a:srgbClr val="E62949"/>
                </a:solidFill>
                <a:latin typeface="Yu Gothic Medium" panose="020B0500000000000000" pitchFamily="50" charset="-128"/>
                <a:ea typeface="Yu Gothic Medium" panose="020B0500000000000000" pitchFamily="50" charset="-128"/>
              </a:rPr>
              <a:t>資格外活動許可</a:t>
            </a:r>
            <a:r>
              <a:rPr kumimoji="1" lang="en-US" altLang="ja-JP" b="1" dirty="0">
                <a:solidFill>
                  <a:srgbClr val="E62949"/>
                </a:solidFill>
                <a:latin typeface="Yu Gothic Medium" panose="020B0500000000000000" pitchFamily="50" charset="-128"/>
                <a:ea typeface="Yu Gothic Medium" panose="020B0500000000000000" pitchFamily="50" charset="-128"/>
              </a:rPr>
              <a:t>』</a:t>
            </a:r>
            <a:r>
              <a:rPr kumimoji="1" lang="ja-JP" altLang="en-US" b="1" dirty="0">
                <a:solidFill>
                  <a:srgbClr val="E62949"/>
                </a:solidFill>
                <a:latin typeface="Yu Gothic Medium" panose="020B0500000000000000" pitchFamily="50" charset="-128"/>
                <a:ea typeface="Yu Gothic Medium" panose="020B0500000000000000" pitchFamily="50" charset="-128"/>
              </a:rPr>
              <a:t>を申請しましょう。</a:t>
            </a:r>
          </a:p>
        </p:txBody>
      </p:sp>
      <p:sp>
        <p:nvSpPr>
          <p:cNvPr id="5" name="コンテンツ プレースホルダー 2">
            <a:extLst>
              <a:ext uri="{FF2B5EF4-FFF2-40B4-BE49-F238E27FC236}">
                <a16:creationId xmlns:a16="http://schemas.microsoft.com/office/drawing/2014/main" id="{63E4F5C7-F94B-4880-9820-A598010EB5CE}"/>
              </a:ext>
            </a:extLst>
          </p:cNvPr>
          <p:cNvSpPr txBox="1">
            <a:spLocks/>
          </p:cNvSpPr>
          <p:nvPr/>
        </p:nvSpPr>
        <p:spPr>
          <a:xfrm>
            <a:off x="1673424" y="3003798"/>
            <a:ext cx="7416824" cy="1137522"/>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a:solidFill>
                  <a:srgbClr val="E62949"/>
                </a:solidFill>
                <a:latin typeface="Yu Gothic Medium" panose="020B0500000000000000" pitchFamily="50" charset="-128"/>
                <a:ea typeface="Yu Gothic Medium" panose="020B0500000000000000" pitchFamily="50" charset="-128"/>
              </a:rPr>
              <a:t>週</a:t>
            </a:r>
            <a:r>
              <a:rPr kumimoji="1" lang="en-US" altLang="ja-JP" b="1" dirty="0">
                <a:solidFill>
                  <a:srgbClr val="E62949"/>
                </a:solidFill>
                <a:latin typeface="Yu Gothic Medium" panose="020B0500000000000000" pitchFamily="50" charset="-128"/>
                <a:ea typeface="Yu Gothic Medium" panose="020B0500000000000000" pitchFamily="50" charset="-128"/>
              </a:rPr>
              <a:t>28</a:t>
            </a:r>
            <a:r>
              <a:rPr kumimoji="1" lang="ja-JP" altLang="en-US" b="1" dirty="0">
                <a:solidFill>
                  <a:srgbClr val="E62949"/>
                </a:solidFill>
                <a:latin typeface="Yu Gothic Medium" panose="020B0500000000000000" pitchFamily="50" charset="-128"/>
                <a:ea typeface="Yu Gothic Medium" panose="020B0500000000000000" pitchFamily="50" charset="-128"/>
              </a:rPr>
              <a:t>時間以内のルールを守らなければ、在留期限の更新や就職時の在留資格変更許可申請が不許可になる可能性があります。</a:t>
            </a:r>
          </a:p>
        </p:txBody>
      </p:sp>
    </p:spTree>
    <p:extLst>
      <p:ext uri="{BB962C8B-B14F-4D97-AF65-F5344CB8AC3E}">
        <p14:creationId xmlns:p14="http://schemas.microsoft.com/office/powerpoint/2010/main" val="1141687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646331"/>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既卒者の就活方法</a:t>
            </a:r>
            <a:endParaRPr lang="en-US" altLang="ko-KR"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2792844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603602" y="570132"/>
            <a:ext cx="7524328" cy="4377882"/>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400" dirty="0">
                <a:latin typeface="Yu Gothic Medium" panose="020B0500000000000000" pitchFamily="50" charset="-128"/>
                <a:ea typeface="Yu Gothic Medium" panose="020B0500000000000000" pitchFamily="50" charset="-128"/>
              </a:rPr>
              <a:t>学校卒業後の人を</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既卒者（きそつしゃ）</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と呼びます。</a:t>
            </a:r>
            <a:endParaRPr lang="en-US" altLang="ja-JP" sz="1400" dirty="0">
              <a:latin typeface="Yu Gothic Medium" panose="020B0500000000000000" pitchFamily="50" charset="-128"/>
              <a:ea typeface="Yu Gothic Medium" panose="020B0500000000000000" pitchFamily="50" charset="-128"/>
            </a:endParaRPr>
          </a:p>
          <a:p>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応募できる求人</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●原則新卒者向け求人にも応募できる</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　応募用件に「</a:t>
            </a:r>
            <a:r>
              <a:rPr lang="en-US" altLang="ja-JP" sz="1400" dirty="0">
                <a:latin typeface="Yu Gothic Medium" panose="020B0500000000000000" pitchFamily="50" charset="-128"/>
                <a:ea typeface="Yu Gothic Medium" panose="020B0500000000000000" pitchFamily="50" charset="-128"/>
              </a:rPr>
              <a:t>20</a:t>
            </a:r>
            <a:r>
              <a:rPr lang="ja-JP" altLang="en-US" sz="1400" dirty="0">
                <a:latin typeface="Yu Gothic Medium" panose="020B0500000000000000" pitchFamily="50" charset="-128"/>
                <a:ea typeface="Yu Gothic Medium" panose="020B0500000000000000" pitchFamily="50" charset="-128"/>
              </a:rPr>
              <a:t>○○年以降に卒業した方」「既卒可」などと書かれていれば、</a:t>
            </a:r>
            <a:br>
              <a:rPr lang="en-US" altLang="ja-JP" sz="1400" dirty="0">
                <a:latin typeface="Yu Gothic Medium" panose="020B0500000000000000" pitchFamily="50" charset="-128"/>
                <a:ea typeface="Yu Gothic Medium" panose="020B0500000000000000" pitchFamily="50" charset="-128"/>
              </a:rPr>
            </a:br>
            <a:r>
              <a:rPr lang="ja-JP" altLang="en-US" sz="1400" dirty="0">
                <a:latin typeface="Yu Gothic Medium" panose="020B0500000000000000" pitchFamily="50" charset="-128"/>
                <a:ea typeface="Yu Gothic Medium" panose="020B0500000000000000" pitchFamily="50" charset="-128"/>
              </a:rPr>
              <a:t>　応募することができます。</a:t>
            </a:r>
            <a:endParaRPr lang="en-US" altLang="ja-JP" sz="1400" dirty="0">
              <a:latin typeface="Yu Gothic Medium" panose="020B0500000000000000" pitchFamily="50" charset="-128"/>
              <a:ea typeface="Yu Gothic Medium" panose="020B0500000000000000" pitchFamily="50" charset="-128"/>
            </a:endParaRPr>
          </a:p>
          <a:p>
            <a:pPr>
              <a:spcBef>
                <a:spcPts val="600"/>
              </a:spcBef>
            </a:pPr>
            <a:r>
              <a:rPr lang="ja-JP" altLang="en-US" sz="1400" dirty="0">
                <a:latin typeface="Yu Gothic Medium" panose="020B0500000000000000" pitchFamily="50" charset="-128"/>
                <a:ea typeface="Yu Gothic Medium" panose="020B0500000000000000" pitchFamily="50" charset="-128"/>
              </a:rPr>
              <a:t>　書かれていない場合は、直接企業に問い合わせてみましょう。その時、応募したい熱意も</a:t>
            </a:r>
            <a:br>
              <a:rPr lang="en-US" altLang="ja-JP" sz="1400" dirty="0">
                <a:latin typeface="Yu Gothic Medium" panose="020B0500000000000000" pitchFamily="50" charset="-128"/>
                <a:ea typeface="Yu Gothic Medium" panose="020B0500000000000000" pitchFamily="50" charset="-128"/>
              </a:rPr>
            </a:br>
            <a:r>
              <a:rPr lang="ja-JP" altLang="en-US" sz="1400" dirty="0">
                <a:latin typeface="Yu Gothic Medium" panose="020B0500000000000000" pitchFamily="50" charset="-128"/>
                <a:ea typeface="Yu Gothic Medium" panose="020B0500000000000000" pitchFamily="50" charset="-128"/>
              </a:rPr>
              <a:t>　伝えましょう！</a:t>
            </a:r>
            <a:endParaRPr lang="en-US" altLang="ja-JP" sz="1400" dirty="0">
              <a:latin typeface="Yu Gothic Medium" panose="020B0500000000000000" pitchFamily="50" charset="-128"/>
              <a:ea typeface="Yu Gothic Medium" panose="020B0500000000000000" pitchFamily="50" charset="-128"/>
            </a:endParaRPr>
          </a:p>
          <a:p>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●既卒に限らず未経験者を通年で採用募集をしている企業もあります。</a:t>
            </a: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lang="ja-JP" altLang="en-US" sz="1800" dirty="0">
                <a:latin typeface="游ゴシック" panose="020B0400000000000000" pitchFamily="50" charset="-128"/>
                <a:ea typeface="游ゴシック" panose="020B0400000000000000" pitchFamily="50" charset="-128"/>
              </a:rPr>
              <a:t>既卒者の就活方法</a:t>
            </a:r>
            <a:endParaRPr lang="ko-KR" altLang="en-US" sz="1800" dirty="0">
              <a:latin typeface="游ゴシック" panose="020B0400000000000000" pitchFamily="50" charset="-128"/>
            </a:endParaRPr>
          </a:p>
        </p:txBody>
      </p:sp>
    </p:spTree>
    <p:extLst>
      <p:ext uri="{BB962C8B-B14F-4D97-AF65-F5344CB8AC3E}">
        <p14:creationId xmlns:p14="http://schemas.microsoft.com/office/powerpoint/2010/main" val="1134520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608655" y="411510"/>
            <a:ext cx="7288878" cy="4690705"/>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400" dirty="0">
                <a:latin typeface="Yu Gothic Medium" panose="020B0500000000000000" pitchFamily="50" charset="-128"/>
                <a:ea typeface="Yu Gothic Medium" panose="020B0500000000000000" pitchFamily="50" charset="-128"/>
              </a:rPr>
              <a:t>●就活サイトに登録する</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　</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リクナビ</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マイナビ</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など</a:t>
            </a:r>
            <a:endParaRPr lang="en-US" altLang="ja-JP" sz="1400" dirty="0">
              <a:latin typeface="Yu Gothic Medium" panose="020B0500000000000000" pitchFamily="50" charset="-128"/>
              <a:ea typeface="Yu Gothic Medium" panose="020B0500000000000000" pitchFamily="50" charset="-128"/>
            </a:endParaRPr>
          </a:p>
          <a:p>
            <a:endParaRPr lang="en-US" altLang="ja-JP" sz="1400" dirty="0">
              <a:latin typeface="Yu Gothic Medium" panose="020B0500000000000000" pitchFamily="50" charset="-128"/>
              <a:ea typeface="Yu Gothic Medium" panose="020B0500000000000000" pitchFamily="50" charset="-128"/>
            </a:endParaRPr>
          </a:p>
          <a:p>
            <a:endParaRPr lang="en-US" altLang="ja-JP" sz="1400" dirty="0">
              <a:latin typeface="Yu Gothic Medium" panose="020B0500000000000000" pitchFamily="50" charset="-128"/>
              <a:ea typeface="Yu Gothic Medium" panose="020B0500000000000000" pitchFamily="50" charset="-128"/>
            </a:endParaRPr>
          </a:p>
          <a:p>
            <a:pPr>
              <a:spcBef>
                <a:spcPts val="1800"/>
              </a:spcBef>
            </a:pPr>
            <a:r>
              <a:rPr lang="ja-JP" altLang="en-US" sz="1400" dirty="0">
                <a:latin typeface="Yu Gothic Medium" panose="020B0500000000000000" pitchFamily="50" charset="-128"/>
                <a:ea typeface="Yu Gothic Medium" panose="020B0500000000000000" pitchFamily="50" charset="-128"/>
              </a:rPr>
              <a:t>●ハローワークに登録・活用する</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　</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大阪外国人雇用サービスセンター</a:t>
            </a:r>
            <a:r>
              <a:rPr lang="en-US" altLang="ja-JP" sz="1400" dirty="0">
                <a:latin typeface="Yu Gothic Medium" panose="020B0500000000000000" pitchFamily="50" charset="-128"/>
                <a:ea typeface="Yu Gothic Medium" panose="020B0500000000000000" pitchFamily="50" charset="-128"/>
              </a:rPr>
              <a:t>』</a:t>
            </a:r>
          </a:p>
          <a:p>
            <a:pPr>
              <a:spcBef>
                <a:spcPts val="1200"/>
              </a:spcBef>
            </a:pPr>
            <a:endParaRPr lang="en-US" altLang="ja-JP" sz="1400" dirty="0">
              <a:latin typeface="Yu Gothic Medium" panose="020B0500000000000000" pitchFamily="50" charset="-128"/>
              <a:ea typeface="Yu Gothic Medium" panose="020B0500000000000000" pitchFamily="50" charset="-128"/>
            </a:endParaRPr>
          </a:p>
          <a:p>
            <a:pPr>
              <a:spcBef>
                <a:spcPts val="1200"/>
              </a:spcBef>
            </a:pPr>
            <a:endParaRPr lang="en-US" altLang="ja-JP" sz="1400" dirty="0">
              <a:latin typeface="Yu Gothic Medium" panose="020B0500000000000000" pitchFamily="50" charset="-128"/>
              <a:ea typeface="Yu Gothic Medium" panose="020B0500000000000000" pitchFamily="50" charset="-128"/>
            </a:endParaRPr>
          </a:p>
          <a:p>
            <a:pPr>
              <a:spcBef>
                <a:spcPts val="1200"/>
              </a:spcBef>
            </a:pPr>
            <a:endParaRPr lang="en-US" altLang="ja-JP" sz="1400" dirty="0">
              <a:latin typeface="Yu Gothic Medium" panose="020B0500000000000000" pitchFamily="50" charset="-128"/>
              <a:ea typeface="Yu Gothic Medium" panose="020B0500000000000000" pitchFamily="50" charset="-128"/>
            </a:endParaRPr>
          </a:p>
          <a:p>
            <a:pPr>
              <a:spcBef>
                <a:spcPts val="1200"/>
              </a:spcBef>
            </a:pPr>
            <a:r>
              <a:rPr lang="ja-JP" altLang="en-US" sz="1400" dirty="0">
                <a:latin typeface="Yu Gothic Medium" panose="020B0500000000000000" pitchFamily="50" charset="-128"/>
                <a:ea typeface="Yu Gothic Medium" panose="020B0500000000000000" pitchFamily="50" charset="-128"/>
              </a:rPr>
              <a:t>●外国人専門の職業紹介サービスを利用する</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　</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ビズライブ</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など</a:t>
            </a:r>
            <a:endParaRPr lang="en-US" altLang="ja-JP" sz="1400" dirty="0">
              <a:latin typeface="Yu Gothic Medium" panose="020B0500000000000000" pitchFamily="50" charset="-128"/>
              <a:ea typeface="Yu Gothic Medium" panose="020B0500000000000000" pitchFamily="50" charset="-128"/>
            </a:endParaRPr>
          </a:p>
          <a:p>
            <a:endParaRPr lang="en-US" altLang="ja-JP" sz="1400" dirty="0">
              <a:latin typeface="Yu Gothic Medium" panose="020B0500000000000000" pitchFamily="50" charset="-128"/>
              <a:ea typeface="Yu Gothic Medium" panose="020B0500000000000000" pitchFamily="50" charset="-128"/>
            </a:endParaRPr>
          </a:p>
          <a:p>
            <a:endParaRPr lang="en-US" altLang="ja-JP" sz="1400" dirty="0">
              <a:latin typeface="Yu Gothic Medium" panose="020B0500000000000000" pitchFamily="50" charset="-128"/>
              <a:ea typeface="Yu Gothic Medium" panose="020B0500000000000000" pitchFamily="50" charset="-128"/>
            </a:endParaRPr>
          </a:p>
          <a:p>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●合同企業説明会に参加する</a:t>
            </a:r>
            <a:endParaRPr lang="en-US" altLang="ja-JP" sz="1400" dirty="0">
              <a:latin typeface="Yu Gothic Medium" panose="020B0500000000000000" pitchFamily="50" charset="-128"/>
              <a:ea typeface="Yu Gothic Medium" panose="020B0500000000000000" pitchFamily="50" charset="-128"/>
            </a:endParaRP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lang="ja-JP" altLang="en-US" sz="1800" dirty="0">
                <a:latin typeface="游ゴシック" panose="020B0400000000000000" pitchFamily="50" charset="-128"/>
                <a:ea typeface="游ゴシック" panose="020B0400000000000000" pitchFamily="50" charset="-128"/>
              </a:rPr>
              <a:t>既卒者の就活方法</a:t>
            </a:r>
            <a:endParaRPr lang="ko-KR" altLang="en-US" sz="1800" dirty="0">
              <a:latin typeface="游ゴシック" panose="020B0400000000000000" pitchFamily="50" charset="-128"/>
            </a:endParaRPr>
          </a:p>
        </p:txBody>
      </p:sp>
      <p:pic>
        <p:nvPicPr>
          <p:cNvPr id="2" name="図 1">
            <a:extLst>
              <a:ext uri="{FF2B5EF4-FFF2-40B4-BE49-F238E27FC236}">
                <a16:creationId xmlns:a16="http://schemas.microsoft.com/office/drawing/2014/main" id="{559CC0B1-497A-4543-A5FF-5C66FDA46DE1}"/>
              </a:ext>
            </a:extLst>
          </p:cNvPr>
          <p:cNvPicPr>
            <a:picLocks noChangeAspect="1"/>
          </p:cNvPicPr>
          <p:nvPr/>
        </p:nvPicPr>
        <p:blipFill>
          <a:blip r:embed="rId2"/>
          <a:stretch>
            <a:fillRect/>
          </a:stretch>
        </p:blipFill>
        <p:spPr>
          <a:xfrm>
            <a:off x="1972511" y="2283718"/>
            <a:ext cx="4476750" cy="914400"/>
          </a:xfrm>
          <a:prstGeom prst="rect">
            <a:avLst/>
          </a:prstGeom>
        </p:spPr>
      </p:pic>
      <p:pic>
        <p:nvPicPr>
          <p:cNvPr id="5" name="図 4">
            <a:extLst>
              <a:ext uri="{FF2B5EF4-FFF2-40B4-BE49-F238E27FC236}">
                <a16:creationId xmlns:a16="http://schemas.microsoft.com/office/drawing/2014/main" id="{59019C1B-D0D3-4FDF-8931-CE537CF5A53F}"/>
              </a:ext>
            </a:extLst>
          </p:cNvPr>
          <p:cNvPicPr>
            <a:picLocks noChangeAspect="1"/>
          </p:cNvPicPr>
          <p:nvPr/>
        </p:nvPicPr>
        <p:blipFill>
          <a:blip r:embed="rId3"/>
          <a:stretch>
            <a:fillRect/>
          </a:stretch>
        </p:blipFill>
        <p:spPr>
          <a:xfrm>
            <a:off x="1972511" y="4011111"/>
            <a:ext cx="1721915" cy="576863"/>
          </a:xfrm>
          <a:prstGeom prst="rect">
            <a:avLst/>
          </a:prstGeom>
        </p:spPr>
      </p:pic>
      <p:pic>
        <p:nvPicPr>
          <p:cNvPr id="3" name="図 2">
            <a:extLst>
              <a:ext uri="{FF2B5EF4-FFF2-40B4-BE49-F238E27FC236}">
                <a16:creationId xmlns:a16="http://schemas.microsoft.com/office/drawing/2014/main" id="{DE4232A4-4482-4CE4-A9D2-1B31200C52A3}"/>
              </a:ext>
            </a:extLst>
          </p:cNvPr>
          <p:cNvPicPr>
            <a:picLocks noChangeAspect="1"/>
          </p:cNvPicPr>
          <p:nvPr/>
        </p:nvPicPr>
        <p:blipFill>
          <a:blip r:embed="rId4"/>
          <a:stretch>
            <a:fillRect/>
          </a:stretch>
        </p:blipFill>
        <p:spPr>
          <a:xfrm>
            <a:off x="1972511" y="1092984"/>
            <a:ext cx="1560691" cy="474993"/>
          </a:xfrm>
          <a:prstGeom prst="rect">
            <a:avLst/>
          </a:prstGeom>
        </p:spPr>
      </p:pic>
      <p:pic>
        <p:nvPicPr>
          <p:cNvPr id="4" name="図 3">
            <a:extLst>
              <a:ext uri="{FF2B5EF4-FFF2-40B4-BE49-F238E27FC236}">
                <a16:creationId xmlns:a16="http://schemas.microsoft.com/office/drawing/2014/main" id="{B89F2993-6AA9-4E96-AC5D-7C98A7B58EBB}"/>
              </a:ext>
            </a:extLst>
          </p:cNvPr>
          <p:cNvPicPr>
            <a:picLocks noChangeAspect="1"/>
          </p:cNvPicPr>
          <p:nvPr/>
        </p:nvPicPr>
        <p:blipFill>
          <a:blip r:embed="rId5"/>
          <a:stretch>
            <a:fillRect/>
          </a:stretch>
        </p:blipFill>
        <p:spPr>
          <a:xfrm>
            <a:off x="3603188" y="1079728"/>
            <a:ext cx="685834" cy="502945"/>
          </a:xfrm>
          <a:prstGeom prst="rect">
            <a:avLst/>
          </a:prstGeom>
        </p:spPr>
      </p:pic>
    </p:spTree>
    <p:extLst>
      <p:ext uri="{BB962C8B-B14F-4D97-AF65-F5344CB8AC3E}">
        <p14:creationId xmlns:p14="http://schemas.microsoft.com/office/powerpoint/2010/main" val="420241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646331"/>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就職が決まった後にすること</a:t>
            </a:r>
            <a:endParaRPr lang="en-US" altLang="ko-KR"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196662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80FB70-B193-4031-AAB2-399BC80A3FDD}"/>
              </a:ext>
            </a:extLst>
          </p:cNvPr>
          <p:cNvSpPr>
            <a:spLocks noGrp="1"/>
          </p:cNvSpPr>
          <p:nvPr>
            <p:ph type="title"/>
          </p:nvPr>
        </p:nvSpPr>
        <p:spPr>
          <a:xfrm>
            <a:off x="1547664" y="-20538"/>
            <a:ext cx="7524328" cy="604231"/>
          </a:xfrm>
        </p:spPr>
        <p:txBody>
          <a:bodyPr/>
          <a:lstStyle/>
          <a:p>
            <a:r>
              <a:rPr kumimoji="1" lang="ja-JP" altLang="en-US" sz="2000" dirty="0">
                <a:latin typeface="游ゴシック" panose="020B0400000000000000" pitchFamily="50" charset="-128"/>
                <a:ea typeface="游ゴシック" panose="020B0400000000000000" pitchFamily="50" charset="-128"/>
              </a:rPr>
              <a:t>就職するまでのプロセス</a:t>
            </a:r>
          </a:p>
        </p:txBody>
      </p:sp>
      <p:sp>
        <p:nvSpPr>
          <p:cNvPr id="5" name="角丸四角形 61">
            <a:extLst>
              <a:ext uri="{FF2B5EF4-FFF2-40B4-BE49-F238E27FC236}">
                <a16:creationId xmlns:a16="http://schemas.microsoft.com/office/drawing/2014/main" id="{BFFC655F-B7D8-4853-9D1C-9042987170E8}"/>
              </a:ext>
            </a:extLst>
          </p:cNvPr>
          <p:cNvSpPr/>
          <p:nvPr/>
        </p:nvSpPr>
        <p:spPr>
          <a:xfrm>
            <a:off x="4084261" y="1131590"/>
            <a:ext cx="4237652" cy="604231"/>
          </a:xfrm>
          <a:prstGeom prst="roundRect">
            <a:avLst>
              <a:gd name="adj" fmla="val 2096"/>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200" dirty="0">
                <a:solidFill>
                  <a:schemeClr val="tx1"/>
                </a:solidFill>
                <a:latin typeface="Yu Gothic Medium" panose="020B0500000000000000" pitchFamily="50" charset="-128"/>
                <a:ea typeface="Yu Gothic Medium" panose="020B0500000000000000" pitchFamily="50" charset="-128"/>
              </a:rPr>
              <a:t>・合同企業説明会へ参加する</a:t>
            </a:r>
            <a:endParaRPr lang="en-US" altLang="ja-JP" sz="1200" dirty="0">
              <a:solidFill>
                <a:schemeClr val="tx1"/>
              </a:solidFill>
              <a:latin typeface="Yu Gothic Medium" panose="020B0500000000000000" pitchFamily="50" charset="-128"/>
              <a:ea typeface="Yu Gothic Medium" panose="020B0500000000000000" pitchFamily="50" charset="-128"/>
            </a:endParaRPr>
          </a:p>
          <a:p>
            <a:pPr algn="just"/>
            <a:r>
              <a:rPr lang="ja-JP" altLang="en-US" sz="1200" dirty="0">
                <a:solidFill>
                  <a:schemeClr val="tx1"/>
                </a:solidFill>
                <a:latin typeface="Yu Gothic Medium" panose="020B0500000000000000" pitchFamily="50" charset="-128"/>
                <a:ea typeface="Yu Gothic Medium" panose="020B0500000000000000" pitchFamily="50" charset="-128"/>
              </a:rPr>
              <a:t>・ハローワークで求人検索する</a:t>
            </a:r>
            <a:endParaRPr lang="en-US" altLang="ja-JP" sz="1200" dirty="0">
              <a:solidFill>
                <a:schemeClr val="tx1"/>
              </a:solidFill>
              <a:latin typeface="Yu Gothic Medium" panose="020B0500000000000000" pitchFamily="50" charset="-128"/>
              <a:ea typeface="Yu Gothic Medium" panose="020B0500000000000000" pitchFamily="50" charset="-128"/>
            </a:endParaRPr>
          </a:p>
          <a:p>
            <a:pPr algn="just"/>
            <a:r>
              <a:rPr lang="ja-JP" altLang="en-US" sz="1200" dirty="0">
                <a:solidFill>
                  <a:schemeClr val="tx1"/>
                </a:solidFill>
                <a:latin typeface="Yu Gothic Medium" panose="020B0500000000000000" pitchFamily="50" charset="-128"/>
                <a:ea typeface="Yu Gothic Medium" panose="020B0500000000000000" pitchFamily="50" charset="-128"/>
              </a:rPr>
              <a:t>・企業のホームページで採用情報を見る　など</a:t>
            </a:r>
            <a:endParaRPr lang="en-US" altLang="ja-JP" sz="1200" dirty="0">
              <a:solidFill>
                <a:schemeClr val="tx1"/>
              </a:solidFill>
              <a:latin typeface="Yu Gothic Medium" panose="020B0500000000000000" pitchFamily="50" charset="-128"/>
              <a:ea typeface="Yu Gothic Medium" panose="020B0500000000000000" pitchFamily="50" charset="-128"/>
            </a:endParaRPr>
          </a:p>
        </p:txBody>
      </p:sp>
      <p:sp>
        <p:nvSpPr>
          <p:cNvPr id="6" name="角丸四角形 66">
            <a:extLst>
              <a:ext uri="{FF2B5EF4-FFF2-40B4-BE49-F238E27FC236}">
                <a16:creationId xmlns:a16="http://schemas.microsoft.com/office/drawing/2014/main" id="{B36B0A95-781A-458A-ADA2-D8345CF5C5AE}"/>
              </a:ext>
            </a:extLst>
          </p:cNvPr>
          <p:cNvSpPr/>
          <p:nvPr/>
        </p:nvSpPr>
        <p:spPr>
          <a:xfrm>
            <a:off x="4087601" y="1817232"/>
            <a:ext cx="4252277" cy="466486"/>
          </a:xfrm>
          <a:prstGeom prst="roundRect">
            <a:avLst>
              <a:gd name="adj" fmla="val 2096"/>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Yu Gothic Medium" panose="020B0500000000000000" pitchFamily="50" charset="-128"/>
                <a:ea typeface="Yu Gothic Medium" panose="020B0500000000000000" pitchFamily="50" charset="-128"/>
              </a:rPr>
              <a:t>・履歴書</a:t>
            </a:r>
            <a:endParaRPr lang="en-US" altLang="ja-JP" sz="1200" dirty="0">
              <a:solidFill>
                <a:schemeClr val="tx1"/>
              </a:solidFill>
              <a:latin typeface="Yu Gothic Medium" panose="020B0500000000000000" pitchFamily="50" charset="-128"/>
              <a:ea typeface="Yu Gothic Medium" panose="020B0500000000000000" pitchFamily="50" charset="-128"/>
            </a:endParaRPr>
          </a:p>
          <a:p>
            <a:r>
              <a:rPr lang="ja-JP" altLang="en-US" sz="1200" dirty="0">
                <a:solidFill>
                  <a:schemeClr val="tx1"/>
                </a:solidFill>
                <a:latin typeface="Yu Gothic Medium" panose="020B0500000000000000" pitchFamily="50" charset="-128"/>
                <a:ea typeface="Yu Gothic Medium" panose="020B0500000000000000" pitchFamily="50" charset="-128"/>
              </a:rPr>
              <a:t>・エントリーシート</a:t>
            </a:r>
            <a:endParaRPr lang="en-US" altLang="ja-JP" sz="1200" dirty="0">
              <a:solidFill>
                <a:schemeClr val="tx1"/>
              </a:solidFill>
              <a:latin typeface="Yu Gothic Medium" panose="020B0500000000000000" pitchFamily="50" charset="-128"/>
              <a:ea typeface="Yu Gothic Medium" panose="020B0500000000000000" pitchFamily="50" charset="-128"/>
            </a:endParaRPr>
          </a:p>
        </p:txBody>
      </p:sp>
      <p:sp>
        <p:nvSpPr>
          <p:cNvPr id="7" name="角丸四角形 70">
            <a:extLst>
              <a:ext uri="{FF2B5EF4-FFF2-40B4-BE49-F238E27FC236}">
                <a16:creationId xmlns:a16="http://schemas.microsoft.com/office/drawing/2014/main" id="{919AD7C4-0F0D-4A8F-B97F-0973C1AD61B1}"/>
              </a:ext>
            </a:extLst>
          </p:cNvPr>
          <p:cNvSpPr/>
          <p:nvPr/>
        </p:nvSpPr>
        <p:spPr>
          <a:xfrm>
            <a:off x="4084260" y="3075806"/>
            <a:ext cx="4264003" cy="431188"/>
          </a:xfrm>
          <a:prstGeom prst="roundRect">
            <a:avLst>
              <a:gd name="adj" fmla="val 2096"/>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Yu Gothic Medium" panose="020B0500000000000000" pitchFamily="50" charset="-128"/>
                <a:ea typeface="Yu Gothic Medium" panose="020B0500000000000000" pitchFamily="50" charset="-128"/>
              </a:rPr>
              <a:t>・内定通知書</a:t>
            </a:r>
            <a:endParaRPr lang="en-US" altLang="ja-JP" sz="1200" dirty="0">
              <a:solidFill>
                <a:schemeClr val="tx1"/>
              </a:solidFill>
              <a:latin typeface="Yu Gothic Medium" panose="020B0500000000000000" pitchFamily="50" charset="-128"/>
              <a:ea typeface="Yu Gothic Medium" panose="020B0500000000000000" pitchFamily="50" charset="-128"/>
            </a:endParaRPr>
          </a:p>
          <a:p>
            <a:r>
              <a:rPr lang="ja-JP" altLang="en-US" sz="1200" dirty="0">
                <a:solidFill>
                  <a:schemeClr val="tx1"/>
                </a:solidFill>
                <a:latin typeface="Yu Gothic Medium" panose="020B0500000000000000" pitchFamily="50" charset="-128"/>
                <a:ea typeface="Yu Gothic Medium" panose="020B0500000000000000" pitchFamily="50" charset="-128"/>
              </a:rPr>
              <a:t>・雇用条件通知書</a:t>
            </a:r>
            <a:endParaRPr lang="en-US" altLang="ja-JP" sz="1200" dirty="0">
              <a:solidFill>
                <a:schemeClr val="tx1"/>
              </a:solidFill>
              <a:latin typeface="Yu Gothic Medium" panose="020B0500000000000000" pitchFamily="50" charset="-128"/>
              <a:ea typeface="Yu Gothic Medium" panose="020B0500000000000000" pitchFamily="50" charset="-128"/>
            </a:endParaRPr>
          </a:p>
        </p:txBody>
      </p:sp>
      <p:sp>
        <p:nvSpPr>
          <p:cNvPr id="8" name="正方形/長方形 7">
            <a:extLst>
              <a:ext uri="{FF2B5EF4-FFF2-40B4-BE49-F238E27FC236}">
                <a16:creationId xmlns:a16="http://schemas.microsoft.com/office/drawing/2014/main" id="{8A856E93-49F9-400D-BB38-86392B84CEA6}"/>
              </a:ext>
            </a:extLst>
          </p:cNvPr>
          <p:cNvSpPr/>
          <p:nvPr/>
        </p:nvSpPr>
        <p:spPr>
          <a:xfrm>
            <a:off x="2123728" y="1817235"/>
            <a:ext cx="1878155" cy="466487"/>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44"/>
              </a:spcAft>
            </a:pPr>
            <a:r>
              <a:rPr lang="en-US" altLang="ja-JP" sz="1200" b="1" dirty="0">
                <a:solidFill>
                  <a:srgbClr val="002060"/>
                </a:solidFill>
                <a:latin typeface="Yu Gothic Medium" panose="020B0500000000000000" pitchFamily="50" charset="-128"/>
                <a:ea typeface="Yu Gothic Medium" panose="020B0500000000000000" pitchFamily="50" charset="-128"/>
              </a:rPr>
              <a:t>2. </a:t>
            </a:r>
            <a:r>
              <a:rPr lang="ja-JP" altLang="en-US" sz="1200" b="1" dirty="0">
                <a:solidFill>
                  <a:srgbClr val="002060"/>
                </a:solidFill>
                <a:latin typeface="Yu Gothic Medium" panose="020B0500000000000000" pitchFamily="50" charset="-128"/>
                <a:ea typeface="Yu Gothic Medium" panose="020B0500000000000000" pitchFamily="50" charset="-128"/>
              </a:rPr>
              <a:t>応募する</a:t>
            </a:r>
          </a:p>
        </p:txBody>
      </p:sp>
      <p:sp>
        <p:nvSpPr>
          <p:cNvPr id="9" name="正方形/長方形 8">
            <a:extLst>
              <a:ext uri="{FF2B5EF4-FFF2-40B4-BE49-F238E27FC236}">
                <a16:creationId xmlns:a16="http://schemas.microsoft.com/office/drawing/2014/main" id="{0C26FC53-7140-4646-8AAE-DC78A84C4E0E}"/>
              </a:ext>
            </a:extLst>
          </p:cNvPr>
          <p:cNvSpPr/>
          <p:nvPr/>
        </p:nvSpPr>
        <p:spPr>
          <a:xfrm>
            <a:off x="2123728" y="1131590"/>
            <a:ext cx="1878155" cy="60423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44"/>
              </a:spcAft>
            </a:pPr>
            <a:r>
              <a:rPr lang="en-US" altLang="ja-JP" sz="1200" b="1" dirty="0">
                <a:solidFill>
                  <a:srgbClr val="002060"/>
                </a:solidFill>
                <a:latin typeface="Yu Gothic Medium" panose="020B0500000000000000" pitchFamily="50" charset="-128"/>
                <a:ea typeface="Yu Gothic Medium" panose="020B0500000000000000" pitchFamily="50" charset="-128"/>
              </a:rPr>
              <a:t>1. </a:t>
            </a:r>
            <a:r>
              <a:rPr lang="ja-JP" altLang="en-US" sz="1200" b="1" dirty="0">
                <a:solidFill>
                  <a:srgbClr val="002060"/>
                </a:solidFill>
                <a:latin typeface="Yu Gothic Medium" panose="020B0500000000000000" pitchFamily="50" charset="-128"/>
                <a:ea typeface="Yu Gothic Medium" panose="020B0500000000000000" pitchFamily="50" charset="-128"/>
              </a:rPr>
              <a:t>求人を探す</a:t>
            </a:r>
          </a:p>
        </p:txBody>
      </p:sp>
      <p:sp>
        <p:nvSpPr>
          <p:cNvPr id="10" name="正方形/長方形 9">
            <a:extLst>
              <a:ext uri="{FF2B5EF4-FFF2-40B4-BE49-F238E27FC236}">
                <a16:creationId xmlns:a16="http://schemas.microsoft.com/office/drawing/2014/main" id="{65571C0E-099A-4ED3-9ED7-D8AEA301229D}"/>
              </a:ext>
            </a:extLst>
          </p:cNvPr>
          <p:cNvSpPr/>
          <p:nvPr/>
        </p:nvSpPr>
        <p:spPr>
          <a:xfrm>
            <a:off x="2132113" y="3076111"/>
            <a:ext cx="1878147" cy="43118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rgbClr val="002060"/>
                </a:solidFill>
                <a:latin typeface="Yu Gothic Medium" panose="020B0500000000000000" pitchFamily="50" charset="-128"/>
                <a:ea typeface="Yu Gothic Medium" panose="020B0500000000000000" pitchFamily="50" charset="-128"/>
              </a:rPr>
              <a:t>4. </a:t>
            </a:r>
            <a:r>
              <a:rPr lang="ja-JP" altLang="en-US" sz="1200" b="1" dirty="0">
                <a:solidFill>
                  <a:srgbClr val="002060"/>
                </a:solidFill>
                <a:latin typeface="Yu Gothic Medium" panose="020B0500000000000000" pitchFamily="50" charset="-128"/>
                <a:ea typeface="Yu Gothic Medium" panose="020B0500000000000000" pitchFamily="50" charset="-128"/>
              </a:rPr>
              <a:t>内定</a:t>
            </a:r>
          </a:p>
        </p:txBody>
      </p:sp>
      <p:sp>
        <p:nvSpPr>
          <p:cNvPr id="11" name="正方形/長方形 10">
            <a:extLst>
              <a:ext uri="{FF2B5EF4-FFF2-40B4-BE49-F238E27FC236}">
                <a16:creationId xmlns:a16="http://schemas.microsoft.com/office/drawing/2014/main" id="{7AF90C7B-1975-4C45-958E-9A761A245361}"/>
              </a:ext>
            </a:extLst>
          </p:cNvPr>
          <p:cNvSpPr/>
          <p:nvPr/>
        </p:nvSpPr>
        <p:spPr>
          <a:xfrm>
            <a:off x="2132113" y="3997069"/>
            <a:ext cx="1878147" cy="3225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rgbClr val="002060"/>
                </a:solidFill>
                <a:latin typeface="Yu Gothic Medium" panose="020B0500000000000000" pitchFamily="50" charset="-128"/>
                <a:ea typeface="Yu Gothic Medium" panose="020B0500000000000000" pitchFamily="50" charset="-128"/>
              </a:rPr>
              <a:t>6. </a:t>
            </a:r>
            <a:r>
              <a:rPr lang="ja-JP" altLang="en-US" sz="1200" b="1" dirty="0">
                <a:solidFill>
                  <a:srgbClr val="002060"/>
                </a:solidFill>
                <a:latin typeface="Yu Gothic Medium" panose="020B0500000000000000" pitchFamily="50" charset="-128"/>
                <a:ea typeface="Yu Gothic Medium" panose="020B0500000000000000" pitchFamily="50" charset="-128"/>
              </a:rPr>
              <a:t>在留資格変更許可</a:t>
            </a:r>
          </a:p>
        </p:txBody>
      </p:sp>
      <p:sp>
        <p:nvSpPr>
          <p:cNvPr id="12" name="角丸四角形 80">
            <a:extLst>
              <a:ext uri="{FF2B5EF4-FFF2-40B4-BE49-F238E27FC236}">
                <a16:creationId xmlns:a16="http://schemas.microsoft.com/office/drawing/2014/main" id="{A7449538-AAFD-4DB2-A1C5-6E979169D889}"/>
              </a:ext>
            </a:extLst>
          </p:cNvPr>
          <p:cNvSpPr/>
          <p:nvPr/>
        </p:nvSpPr>
        <p:spPr>
          <a:xfrm>
            <a:off x="4096679" y="3989725"/>
            <a:ext cx="4264003" cy="322541"/>
          </a:xfrm>
          <a:prstGeom prst="roundRect">
            <a:avLst>
              <a:gd name="adj" fmla="val 2096"/>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Yu Gothic Medium" panose="020B0500000000000000" pitchFamily="50" charset="-128"/>
                <a:ea typeface="Yu Gothic Medium" panose="020B0500000000000000" pitchFamily="50" charset="-128"/>
              </a:rPr>
              <a:t>・就労に係る在留資格の取得</a:t>
            </a:r>
            <a:endParaRPr lang="en-US" altLang="ja-JP" sz="1200" dirty="0">
              <a:solidFill>
                <a:schemeClr val="tx1"/>
              </a:solidFill>
              <a:latin typeface="Yu Gothic Medium" panose="020B0500000000000000" pitchFamily="50" charset="-128"/>
              <a:ea typeface="Yu Gothic Medium" panose="020B0500000000000000" pitchFamily="50" charset="-128"/>
            </a:endParaRPr>
          </a:p>
        </p:txBody>
      </p:sp>
      <p:sp>
        <p:nvSpPr>
          <p:cNvPr id="13" name="角丸四角形 70">
            <a:extLst>
              <a:ext uri="{FF2B5EF4-FFF2-40B4-BE49-F238E27FC236}">
                <a16:creationId xmlns:a16="http://schemas.microsoft.com/office/drawing/2014/main" id="{704C1AE6-D529-4E3E-B594-3A9577C71723}"/>
              </a:ext>
            </a:extLst>
          </p:cNvPr>
          <p:cNvSpPr/>
          <p:nvPr/>
        </p:nvSpPr>
        <p:spPr>
          <a:xfrm>
            <a:off x="4084260" y="3587089"/>
            <a:ext cx="4264003" cy="322541"/>
          </a:xfrm>
          <a:prstGeom prst="roundRect">
            <a:avLst>
              <a:gd name="adj" fmla="val 2096"/>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Yu Gothic Medium" panose="020B0500000000000000" pitchFamily="50" charset="-128"/>
                <a:ea typeface="Yu Gothic Medium" panose="020B0500000000000000" pitchFamily="50" charset="-128"/>
              </a:rPr>
              <a:t>・在留資格変更許可申請</a:t>
            </a:r>
            <a:endParaRPr lang="en-US" altLang="ja-JP" sz="1200" dirty="0">
              <a:solidFill>
                <a:schemeClr val="tx1"/>
              </a:solidFill>
              <a:latin typeface="Yu Gothic Medium" panose="020B0500000000000000" pitchFamily="50" charset="-128"/>
              <a:ea typeface="Yu Gothic Medium" panose="020B0500000000000000" pitchFamily="50" charset="-128"/>
            </a:endParaRPr>
          </a:p>
        </p:txBody>
      </p:sp>
      <p:sp>
        <p:nvSpPr>
          <p:cNvPr id="14" name="正方形/長方形 13">
            <a:extLst>
              <a:ext uri="{FF2B5EF4-FFF2-40B4-BE49-F238E27FC236}">
                <a16:creationId xmlns:a16="http://schemas.microsoft.com/office/drawing/2014/main" id="{CC7B9FFF-8A90-4FD4-A206-5ED99F6C5454}"/>
              </a:ext>
            </a:extLst>
          </p:cNvPr>
          <p:cNvSpPr/>
          <p:nvPr/>
        </p:nvSpPr>
        <p:spPr>
          <a:xfrm>
            <a:off x="2132113" y="3594827"/>
            <a:ext cx="1878147" cy="3225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rgbClr val="002060"/>
                </a:solidFill>
                <a:latin typeface="Yu Gothic Medium" panose="020B0500000000000000" pitchFamily="50" charset="-128"/>
                <a:ea typeface="Yu Gothic Medium" panose="020B0500000000000000" pitchFamily="50" charset="-128"/>
              </a:rPr>
              <a:t>5. </a:t>
            </a:r>
            <a:r>
              <a:rPr lang="ja-JP" altLang="en-US" sz="1200" b="1" dirty="0">
                <a:solidFill>
                  <a:srgbClr val="002060"/>
                </a:solidFill>
                <a:latin typeface="Yu Gothic Medium" panose="020B0500000000000000" pitchFamily="50" charset="-128"/>
                <a:ea typeface="Yu Gothic Medium" panose="020B0500000000000000" pitchFamily="50" charset="-128"/>
              </a:rPr>
              <a:t>在留資格変更</a:t>
            </a:r>
          </a:p>
        </p:txBody>
      </p:sp>
      <p:sp>
        <p:nvSpPr>
          <p:cNvPr id="15" name="正方形/長方形 14">
            <a:extLst>
              <a:ext uri="{FF2B5EF4-FFF2-40B4-BE49-F238E27FC236}">
                <a16:creationId xmlns:a16="http://schemas.microsoft.com/office/drawing/2014/main" id="{5A5885FB-AA9F-406C-B579-31E06927DC10}"/>
              </a:ext>
            </a:extLst>
          </p:cNvPr>
          <p:cNvSpPr/>
          <p:nvPr/>
        </p:nvSpPr>
        <p:spPr>
          <a:xfrm>
            <a:off x="2132113" y="4405187"/>
            <a:ext cx="1878147" cy="32254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rgbClr val="002060"/>
                </a:solidFill>
                <a:latin typeface="Yu Gothic Medium" panose="020B0500000000000000" pitchFamily="50" charset="-128"/>
                <a:ea typeface="Yu Gothic Medium" panose="020B0500000000000000" pitchFamily="50" charset="-128"/>
              </a:rPr>
              <a:t>7. </a:t>
            </a:r>
            <a:r>
              <a:rPr lang="ja-JP" altLang="en-US" sz="1200" b="1" dirty="0">
                <a:solidFill>
                  <a:srgbClr val="002060"/>
                </a:solidFill>
                <a:latin typeface="Yu Gothic Medium" panose="020B0500000000000000" pitchFamily="50" charset="-128"/>
                <a:ea typeface="Yu Gothic Medium" panose="020B0500000000000000" pitchFamily="50" charset="-128"/>
              </a:rPr>
              <a:t>雇用（採用）</a:t>
            </a:r>
          </a:p>
        </p:txBody>
      </p:sp>
      <p:sp>
        <p:nvSpPr>
          <p:cNvPr id="16" name="角丸四角形 80">
            <a:extLst>
              <a:ext uri="{FF2B5EF4-FFF2-40B4-BE49-F238E27FC236}">
                <a16:creationId xmlns:a16="http://schemas.microsoft.com/office/drawing/2014/main" id="{273B6CFF-DA72-4B2B-AAD8-A34E771ECDD0}"/>
              </a:ext>
            </a:extLst>
          </p:cNvPr>
          <p:cNvSpPr/>
          <p:nvPr/>
        </p:nvSpPr>
        <p:spPr>
          <a:xfrm>
            <a:off x="4096679" y="4405276"/>
            <a:ext cx="4264003" cy="322541"/>
          </a:xfrm>
          <a:prstGeom prst="roundRect">
            <a:avLst>
              <a:gd name="adj" fmla="val 2096"/>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Yu Gothic Medium" panose="020B0500000000000000" pitchFamily="50" charset="-128"/>
                <a:ea typeface="Yu Gothic Medium" panose="020B0500000000000000" pitchFamily="50" charset="-128"/>
              </a:rPr>
              <a:t>・勤務開始</a:t>
            </a:r>
            <a:endParaRPr lang="en-US" altLang="ja-JP" sz="1200" dirty="0">
              <a:solidFill>
                <a:schemeClr val="tx1"/>
              </a:solidFill>
              <a:latin typeface="Yu Gothic Medium" panose="020B0500000000000000" pitchFamily="50" charset="-128"/>
              <a:ea typeface="Yu Gothic Medium" panose="020B0500000000000000" pitchFamily="50" charset="-128"/>
            </a:endParaRPr>
          </a:p>
        </p:txBody>
      </p:sp>
      <p:sp>
        <p:nvSpPr>
          <p:cNvPr id="17" name="角丸四角形 70">
            <a:extLst>
              <a:ext uri="{FF2B5EF4-FFF2-40B4-BE49-F238E27FC236}">
                <a16:creationId xmlns:a16="http://schemas.microsoft.com/office/drawing/2014/main" id="{2784EBE8-C5E3-4F27-82BA-27D2FD9B699B}"/>
              </a:ext>
            </a:extLst>
          </p:cNvPr>
          <p:cNvSpPr/>
          <p:nvPr/>
        </p:nvSpPr>
        <p:spPr>
          <a:xfrm>
            <a:off x="4075875" y="2376728"/>
            <a:ext cx="4264003" cy="588314"/>
          </a:xfrm>
          <a:prstGeom prst="roundRect">
            <a:avLst>
              <a:gd name="adj" fmla="val 2096"/>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Yu Gothic Medium" panose="020B0500000000000000" pitchFamily="50" charset="-128"/>
                <a:ea typeface="Yu Gothic Medium" panose="020B0500000000000000" pitchFamily="50" charset="-128"/>
              </a:rPr>
              <a:t>・書類選考</a:t>
            </a:r>
            <a:endParaRPr lang="en-US" altLang="ja-JP" sz="1200" dirty="0">
              <a:solidFill>
                <a:schemeClr val="tx1"/>
              </a:solidFill>
              <a:latin typeface="Yu Gothic Medium" panose="020B0500000000000000" pitchFamily="50" charset="-128"/>
              <a:ea typeface="Yu Gothic Medium" panose="020B0500000000000000" pitchFamily="50" charset="-128"/>
            </a:endParaRPr>
          </a:p>
          <a:p>
            <a:r>
              <a:rPr lang="ja-JP" altLang="en-US" sz="1200" dirty="0">
                <a:solidFill>
                  <a:schemeClr val="tx1"/>
                </a:solidFill>
                <a:latin typeface="Yu Gothic Medium" panose="020B0500000000000000" pitchFamily="50" charset="-128"/>
                <a:ea typeface="Yu Gothic Medium" panose="020B0500000000000000" pitchFamily="50" charset="-128"/>
              </a:rPr>
              <a:t>・適性試験</a:t>
            </a:r>
            <a:endParaRPr lang="en-US" altLang="ja-JP" sz="1200" dirty="0">
              <a:solidFill>
                <a:schemeClr val="tx1"/>
              </a:solidFill>
              <a:latin typeface="Yu Gothic Medium" panose="020B0500000000000000" pitchFamily="50" charset="-128"/>
              <a:ea typeface="Yu Gothic Medium" panose="020B0500000000000000" pitchFamily="50" charset="-128"/>
            </a:endParaRPr>
          </a:p>
          <a:p>
            <a:r>
              <a:rPr lang="ja-JP" altLang="en-US" sz="1200" dirty="0">
                <a:solidFill>
                  <a:schemeClr val="tx1"/>
                </a:solidFill>
                <a:latin typeface="Yu Gothic Medium" panose="020B0500000000000000" pitchFamily="50" charset="-128"/>
                <a:ea typeface="Yu Gothic Medium" panose="020B0500000000000000" pitchFamily="50" charset="-128"/>
              </a:rPr>
              <a:t>・面接　　　など</a:t>
            </a:r>
            <a:endParaRPr lang="en-US" altLang="ja-JP" sz="1200" dirty="0">
              <a:solidFill>
                <a:schemeClr val="tx1"/>
              </a:solidFill>
              <a:latin typeface="Yu Gothic Medium" panose="020B0500000000000000" pitchFamily="50" charset="-128"/>
              <a:ea typeface="Yu Gothic Medium" panose="020B0500000000000000" pitchFamily="50" charset="-128"/>
            </a:endParaRPr>
          </a:p>
        </p:txBody>
      </p:sp>
      <p:sp>
        <p:nvSpPr>
          <p:cNvPr id="18" name="正方形/長方形 17">
            <a:extLst>
              <a:ext uri="{FF2B5EF4-FFF2-40B4-BE49-F238E27FC236}">
                <a16:creationId xmlns:a16="http://schemas.microsoft.com/office/drawing/2014/main" id="{B936EE8A-4B96-4CCA-80EB-D83DA2C03C51}"/>
              </a:ext>
            </a:extLst>
          </p:cNvPr>
          <p:cNvSpPr/>
          <p:nvPr/>
        </p:nvSpPr>
        <p:spPr>
          <a:xfrm>
            <a:off x="2123728" y="2377033"/>
            <a:ext cx="1878147" cy="588314"/>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b="1" dirty="0">
                <a:solidFill>
                  <a:srgbClr val="002060"/>
                </a:solidFill>
                <a:latin typeface="Yu Gothic Medium" panose="020B0500000000000000" pitchFamily="50" charset="-128"/>
                <a:ea typeface="Yu Gothic Medium" panose="020B0500000000000000" pitchFamily="50" charset="-128"/>
              </a:rPr>
              <a:t>3. </a:t>
            </a:r>
            <a:r>
              <a:rPr lang="ja-JP" altLang="en-US" sz="1200" b="1" dirty="0">
                <a:solidFill>
                  <a:srgbClr val="002060"/>
                </a:solidFill>
                <a:latin typeface="Yu Gothic Medium" panose="020B0500000000000000" pitchFamily="50" charset="-128"/>
                <a:ea typeface="Yu Gothic Medium" panose="020B0500000000000000" pitchFamily="50" charset="-128"/>
              </a:rPr>
              <a:t>選考を受ける</a:t>
            </a:r>
          </a:p>
        </p:txBody>
      </p:sp>
      <p:sp>
        <p:nvSpPr>
          <p:cNvPr id="19" name="コンテンツ プレースホルダー 2">
            <a:extLst>
              <a:ext uri="{FF2B5EF4-FFF2-40B4-BE49-F238E27FC236}">
                <a16:creationId xmlns:a16="http://schemas.microsoft.com/office/drawing/2014/main" id="{FB372BFE-E818-4BC6-8787-5A16191B8A0C}"/>
              </a:ext>
            </a:extLst>
          </p:cNvPr>
          <p:cNvSpPr txBox="1">
            <a:spLocks/>
          </p:cNvSpPr>
          <p:nvPr/>
        </p:nvSpPr>
        <p:spPr>
          <a:xfrm>
            <a:off x="2897560" y="577894"/>
            <a:ext cx="4824536" cy="466486"/>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600" b="1" dirty="0">
                <a:solidFill>
                  <a:srgbClr val="E62949"/>
                </a:solidFill>
                <a:latin typeface="Yu Gothic Medium" panose="020B0500000000000000" pitchFamily="50" charset="-128"/>
                <a:ea typeface="Yu Gothic Medium" panose="020B0500000000000000" pitchFamily="50" charset="-128"/>
              </a:rPr>
              <a:t>内定が出た後に、在留資格変更許可申請をします。</a:t>
            </a:r>
            <a:endParaRPr kumimoji="1" lang="en-US" altLang="ja-JP" sz="1600" b="1" dirty="0">
              <a:solidFill>
                <a:schemeClr val="tx1"/>
              </a:solidFill>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10203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E62949"/>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E62949"/>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1"/>
                                        </p:tgtEl>
                                        <p:attrNameLst>
                                          <p:attrName>fillcolor</p:attrName>
                                        </p:attrNameLst>
                                      </p:cBhvr>
                                      <p:to>
                                        <a:srgbClr val="E62949"/>
                                      </p:to>
                                    </p:animClr>
                                    <p:set>
                                      <p:cBhvr>
                                        <p:cTn id="15" dur="2000" fill="hold"/>
                                        <p:tgtEl>
                                          <p:spTgt spid="11"/>
                                        </p:tgtEl>
                                        <p:attrNameLst>
                                          <p:attrName>fill.type</p:attrName>
                                        </p:attrNameLst>
                                      </p:cBhvr>
                                      <p:to>
                                        <p:strVal val="solid"/>
                                      </p:to>
                                    </p:set>
                                    <p:set>
                                      <p:cBhvr>
                                        <p:cTn id="16"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737397" y="546698"/>
            <a:ext cx="7288878" cy="4555517"/>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sz="1400" dirty="0">
                <a:latin typeface="Yu Gothic Medium" panose="020B0500000000000000" pitchFamily="50" charset="-128"/>
                <a:ea typeface="Yu Gothic Medium" panose="020B0500000000000000" pitchFamily="50" charset="-128"/>
              </a:rPr>
              <a:t>（質問）</a:t>
            </a:r>
            <a:endParaRPr lang="en-US" altLang="ja-JP" sz="1400" dirty="0">
              <a:latin typeface="Yu Gothic Medium" panose="020B0500000000000000" pitchFamily="50" charset="-128"/>
              <a:ea typeface="Yu Gothic Medium" panose="020B0500000000000000" pitchFamily="50" charset="-128"/>
            </a:endParaRPr>
          </a:p>
          <a:p>
            <a:pPr>
              <a:spcBef>
                <a:spcPts val="600"/>
              </a:spcBef>
            </a:pPr>
            <a:r>
              <a:rPr lang="ja-JP" altLang="en-US" sz="1400" dirty="0">
                <a:latin typeface="Yu Gothic Medium" panose="020B0500000000000000" pitchFamily="50" charset="-128"/>
                <a:ea typeface="Yu Gothic Medium" panose="020B0500000000000000" pitchFamily="50" charset="-128"/>
              </a:rPr>
              <a:t>卒業後に特定活動ビザを取得して就職活動をしていたら</a:t>
            </a:r>
            <a:r>
              <a:rPr lang="en-US" altLang="ja-JP" sz="1400" dirty="0">
                <a:latin typeface="Yu Gothic Medium" panose="020B0500000000000000" pitchFamily="50" charset="-128"/>
                <a:ea typeface="Yu Gothic Medium" panose="020B0500000000000000" pitchFamily="50" charset="-128"/>
              </a:rPr>
              <a:t>8</a:t>
            </a:r>
            <a:r>
              <a:rPr lang="ja-JP" altLang="en-US" sz="1400" dirty="0">
                <a:latin typeface="Yu Gothic Medium" panose="020B0500000000000000" pitchFamily="50" charset="-128"/>
                <a:ea typeface="Yu Gothic Medium" panose="020B0500000000000000" pitchFamily="50" charset="-128"/>
              </a:rPr>
              <a:t>月に内定をもらいました。</a:t>
            </a:r>
            <a:endParaRPr lang="en-US" altLang="ja-JP" sz="1400" dirty="0">
              <a:latin typeface="Yu Gothic Medium" panose="020B0500000000000000" pitchFamily="50" charset="-128"/>
              <a:ea typeface="Yu Gothic Medium" panose="020B0500000000000000" pitchFamily="50" charset="-128"/>
            </a:endParaRPr>
          </a:p>
          <a:p>
            <a:r>
              <a:rPr lang="ja-JP" altLang="en-US" sz="1400" dirty="0">
                <a:latin typeface="Yu Gothic Medium" panose="020B0500000000000000" pitchFamily="50" charset="-128"/>
                <a:ea typeface="Yu Gothic Medium" panose="020B0500000000000000" pitchFamily="50" charset="-128"/>
              </a:rPr>
              <a:t>しかし入社は来年</a:t>
            </a:r>
            <a:r>
              <a:rPr lang="en-US" altLang="ja-JP" sz="1400" dirty="0">
                <a:latin typeface="Yu Gothic Medium" panose="020B0500000000000000" pitchFamily="50" charset="-128"/>
                <a:ea typeface="Yu Gothic Medium" panose="020B0500000000000000" pitchFamily="50" charset="-128"/>
              </a:rPr>
              <a:t>4</a:t>
            </a:r>
            <a:r>
              <a:rPr lang="ja-JP" altLang="en-US" sz="1400" dirty="0">
                <a:latin typeface="Yu Gothic Medium" panose="020B0500000000000000" pitchFamily="50" charset="-128"/>
                <a:ea typeface="Yu Gothic Medium" panose="020B0500000000000000" pitchFamily="50" charset="-128"/>
              </a:rPr>
              <a:t>月にしてほしいと言われました。</a:t>
            </a:r>
            <a:endParaRPr lang="en-US" altLang="ja-JP" sz="1400" dirty="0">
              <a:latin typeface="Yu Gothic Medium" panose="020B0500000000000000" pitchFamily="50" charset="-128"/>
              <a:ea typeface="Yu Gothic Medium" panose="020B0500000000000000" pitchFamily="50" charset="-128"/>
            </a:endParaRPr>
          </a:p>
          <a:p>
            <a:pPr>
              <a:spcBef>
                <a:spcPts val="1200"/>
              </a:spcBef>
            </a:pPr>
            <a:r>
              <a:rPr lang="ja-JP" altLang="en-US" sz="1400" dirty="0">
                <a:latin typeface="Yu Gothic Medium" panose="020B0500000000000000" pitchFamily="50" charset="-128"/>
                <a:ea typeface="Yu Gothic Medium" panose="020B0500000000000000" pitchFamily="50" charset="-128"/>
              </a:rPr>
              <a:t>今の</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特定活動</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の在留期限は</a:t>
            </a:r>
            <a:r>
              <a:rPr lang="en-US" altLang="ja-JP" sz="1400" dirty="0">
                <a:latin typeface="Yu Gothic Medium" panose="020B0500000000000000" pitchFamily="50" charset="-128"/>
                <a:ea typeface="Yu Gothic Medium" panose="020B0500000000000000" pitchFamily="50" charset="-128"/>
              </a:rPr>
              <a:t>9</a:t>
            </a:r>
            <a:r>
              <a:rPr lang="ja-JP" altLang="en-US" sz="1400" dirty="0">
                <a:latin typeface="Yu Gothic Medium" panose="020B0500000000000000" pitchFamily="50" charset="-128"/>
                <a:ea typeface="Yu Gothic Medium" panose="020B0500000000000000" pitchFamily="50" charset="-128"/>
              </a:rPr>
              <a:t>月までです。</a:t>
            </a:r>
            <a:br>
              <a:rPr lang="en-US" altLang="ja-JP" sz="1400" dirty="0">
                <a:latin typeface="Yu Gothic Medium" panose="020B0500000000000000" pitchFamily="50" charset="-128"/>
                <a:ea typeface="Yu Gothic Medium" panose="020B0500000000000000" pitchFamily="50" charset="-128"/>
              </a:rPr>
            </a:br>
            <a:r>
              <a:rPr lang="ja-JP" altLang="en-US" sz="1400" dirty="0">
                <a:latin typeface="Yu Gothic Medium" panose="020B0500000000000000" pitchFamily="50" charset="-128"/>
                <a:ea typeface="Yu Gothic Medium" panose="020B0500000000000000" pitchFamily="50" charset="-128"/>
              </a:rPr>
              <a:t>そうした場合、在留資格はどうなるでしょうか？</a:t>
            </a:r>
            <a:endParaRPr lang="en-US" altLang="ja-JP" sz="1400" dirty="0">
              <a:latin typeface="Yu Gothic Medium" panose="020B0500000000000000" pitchFamily="50" charset="-128"/>
              <a:ea typeface="Yu Gothic Medium" panose="020B0500000000000000" pitchFamily="50" charset="-128"/>
            </a:endParaRPr>
          </a:p>
          <a:p>
            <a:pPr>
              <a:spcBef>
                <a:spcPts val="1200"/>
              </a:spcBef>
            </a:pPr>
            <a:r>
              <a:rPr lang="ja-JP" altLang="en-US" sz="1400" dirty="0">
                <a:latin typeface="Yu Gothic Medium" panose="020B0500000000000000" pitchFamily="50" charset="-128"/>
                <a:ea typeface="Yu Gothic Medium" panose="020B0500000000000000" pitchFamily="50" charset="-128"/>
              </a:rPr>
              <a:t>現在持っている就職活動を目的とした</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特定活動</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を更新しますか？</a:t>
            </a:r>
            <a:endParaRPr lang="en-US" altLang="ja-JP" sz="1400" dirty="0">
              <a:latin typeface="Yu Gothic Medium" panose="020B0500000000000000" pitchFamily="50" charset="-128"/>
              <a:ea typeface="Yu Gothic Medium" panose="020B0500000000000000" pitchFamily="50" charset="-128"/>
            </a:endParaRPr>
          </a:p>
          <a:p>
            <a:pPr>
              <a:spcBef>
                <a:spcPts val="1200"/>
              </a:spcBef>
            </a:pPr>
            <a:br>
              <a:rPr lang="en-US" altLang="ja-JP" sz="1400" dirty="0">
                <a:latin typeface="Yu Gothic Medium" panose="020B0500000000000000" pitchFamily="50" charset="-128"/>
                <a:ea typeface="Yu Gothic Medium" panose="020B0500000000000000" pitchFamily="50" charset="-128"/>
              </a:rPr>
            </a:br>
            <a:r>
              <a:rPr lang="ja-JP" altLang="en-US" sz="1400" dirty="0">
                <a:latin typeface="Yu Gothic Medium" panose="020B0500000000000000" pitchFamily="50" charset="-128"/>
                <a:ea typeface="Yu Gothic Medium" panose="020B0500000000000000" pitchFamily="50" charset="-128"/>
              </a:rPr>
              <a:t>（答え）</a:t>
            </a:r>
            <a:endParaRPr lang="en-US" altLang="ja-JP" sz="1400" dirty="0">
              <a:latin typeface="Yu Gothic Medium" panose="020B0500000000000000" pitchFamily="50" charset="-128"/>
              <a:ea typeface="Yu Gothic Medium" panose="020B0500000000000000" pitchFamily="50" charset="-128"/>
            </a:endParaRPr>
          </a:p>
          <a:p>
            <a:pPr>
              <a:spcBef>
                <a:spcPts val="600"/>
              </a:spcBef>
            </a:pPr>
            <a:r>
              <a:rPr lang="ja-JP" altLang="en-US" sz="1400" dirty="0">
                <a:latin typeface="Yu Gothic Medium" panose="020B0500000000000000" pitchFamily="50" charset="-128"/>
                <a:ea typeface="Yu Gothic Medium" panose="020B0500000000000000" pitchFamily="50" charset="-128"/>
              </a:rPr>
              <a:t>在留する目的が変わるので、再度</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在留資格変更許可申請</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をしなければなりません。</a:t>
            </a:r>
          </a:p>
          <a:p>
            <a:pPr algn="just">
              <a:spcBef>
                <a:spcPts val="1200"/>
              </a:spcBef>
            </a:pPr>
            <a:r>
              <a:rPr lang="ja-JP" altLang="en-US" sz="1400" dirty="0">
                <a:latin typeface="Yu Gothic Medium" panose="020B0500000000000000" pitchFamily="50" charset="-128"/>
                <a:ea typeface="Yu Gothic Medium" panose="020B0500000000000000" pitchFamily="50" charset="-128"/>
              </a:rPr>
              <a:t>実は特定活動ビザを取得して就職活動をしている留学生は、内定が出た時点で「就職　活動」という名目での特定活動に該当しなくなります。</a:t>
            </a:r>
            <a:endParaRPr lang="en-US" altLang="ja-JP" sz="1400" dirty="0">
              <a:latin typeface="Yu Gothic Medium" panose="020B0500000000000000" pitchFamily="50" charset="-128"/>
              <a:ea typeface="Yu Gothic Medium" panose="020B0500000000000000" pitchFamily="50" charset="-128"/>
            </a:endParaRPr>
          </a:p>
          <a:p>
            <a:pPr algn="just">
              <a:spcBef>
                <a:spcPts val="1200"/>
              </a:spcBef>
            </a:pPr>
            <a:r>
              <a:rPr lang="ja-JP" altLang="en-US" sz="1400" dirty="0">
                <a:latin typeface="Yu Gothic Medium" panose="020B0500000000000000" pitchFamily="50" charset="-128"/>
                <a:ea typeface="Yu Gothic Medium" panose="020B0500000000000000" pitchFamily="50" charset="-128"/>
              </a:rPr>
              <a:t>入社日までの期間は「内定待機」という目的の特定活動ビザに該当しますので、再度　在留資格変更許可申請を行いましょう。</a:t>
            </a:r>
            <a:endParaRPr lang="en-US" altLang="ja-JP" sz="1400" dirty="0">
              <a:latin typeface="Yu Gothic Medium" panose="020B0500000000000000" pitchFamily="50" charset="-128"/>
              <a:ea typeface="Yu Gothic Medium" panose="020B0500000000000000" pitchFamily="50" charset="-128"/>
            </a:endParaRPr>
          </a:p>
          <a:p>
            <a:pPr algn="just">
              <a:spcBef>
                <a:spcPts val="1200"/>
              </a:spcBef>
            </a:pPr>
            <a:r>
              <a:rPr lang="ja-JP" altLang="en-US" sz="1400" dirty="0">
                <a:latin typeface="Yu Gothic Medium" panose="020B0500000000000000" pitchFamily="50" charset="-128"/>
                <a:ea typeface="Yu Gothic Medium" panose="020B0500000000000000" pitchFamily="50" charset="-128"/>
              </a:rPr>
              <a:t>なお、「内定待機」が目的の特定活動ビザの間も、資格外活動許可を得れば週</a:t>
            </a:r>
            <a:r>
              <a:rPr lang="en-US" altLang="ja-JP" sz="1400" dirty="0">
                <a:latin typeface="Yu Gothic Medium" panose="020B0500000000000000" pitchFamily="50" charset="-128"/>
                <a:ea typeface="Yu Gothic Medium" panose="020B0500000000000000" pitchFamily="50" charset="-128"/>
              </a:rPr>
              <a:t>28</a:t>
            </a:r>
            <a:r>
              <a:rPr lang="ja-JP" altLang="en-US" sz="1400" dirty="0">
                <a:latin typeface="Yu Gothic Medium" panose="020B0500000000000000" pitchFamily="50" charset="-128"/>
                <a:ea typeface="Yu Gothic Medium" panose="020B0500000000000000" pitchFamily="50" charset="-128"/>
              </a:rPr>
              <a:t>時間　以内のアルバイトができます。</a:t>
            </a: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特定活動</a:t>
            </a:r>
            <a:r>
              <a:rPr lang="en-US" altLang="ja-JP" sz="1800" dirty="0">
                <a:latin typeface="游ゴシック" panose="020B0400000000000000" pitchFamily="50" charset="-128"/>
                <a:ea typeface="游ゴシック" panose="020B0400000000000000" pitchFamily="50" charset="-128"/>
              </a:rPr>
              <a:t>』</a:t>
            </a:r>
            <a:r>
              <a:rPr lang="ja-JP" altLang="en-US" sz="1800" dirty="0">
                <a:latin typeface="游ゴシック" panose="020B0400000000000000" pitchFamily="50" charset="-128"/>
                <a:ea typeface="游ゴシック" panose="020B0400000000000000" pitchFamily="50" charset="-128"/>
              </a:rPr>
              <a:t>期間中に就職が決まったらすること</a:t>
            </a:r>
            <a:endParaRPr lang="ko-KR" altLang="en-US" sz="1800" dirty="0">
              <a:latin typeface="游ゴシック" panose="020B0400000000000000" pitchFamily="50" charset="-128"/>
            </a:endParaRPr>
          </a:p>
        </p:txBody>
      </p:sp>
    </p:spTree>
    <p:extLst>
      <p:ext uri="{BB962C8B-B14F-4D97-AF65-F5344CB8AC3E}">
        <p14:creationId xmlns:p14="http://schemas.microsoft.com/office/powerpoint/2010/main" val="318649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646331"/>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関西留学生国際交流支援連絡会について</a:t>
            </a:r>
            <a:endParaRPr lang="en-US" altLang="ko-KR"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2144481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928;p18">
            <a:extLst>
              <a:ext uri="{FF2B5EF4-FFF2-40B4-BE49-F238E27FC236}">
                <a16:creationId xmlns:a16="http://schemas.microsoft.com/office/drawing/2014/main" id="{9C30FE2B-1879-43B0-B152-8F3C77380B02}"/>
              </a:ext>
            </a:extLst>
          </p:cNvPr>
          <p:cNvSpPr txBox="1">
            <a:spLocks/>
          </p:cNvSpPr>
          <p:nvPr/>
        </p:nvSpPr>
        <p:spPr>
          <a:xfrm>
            <a:off x="1737397" y="546698"/>
            <a:ext cx="7288878" cy="368868"/>
          </a:xfrm>
          <a:prstGeom prst="rect">
            <a:avLst/>
          </a:prstGeom>
        </p:spPr>
        <p:txBody>
          <a:bodyPr spcFirstLastPara="1" wrap="square" lIns="91425" tIns="91425" rIns="91425" bIns="91425" anchor="t" anchorCtr="0">
            <a:no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sz="1400" dirty="0">
                <a:latin typeface="Yu Gothic Medium" panose="020B0500000000000000" pitchFamily="50" charset="-128"/>
                <a:ea typeface="Yu Gothic Medium" panose="020B0500000000000000" pitchFamily="50" charset="-128"/>
              </a:rPr>
              <a:t>就労に関する在留資格への</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在留資格変更許可申請</a:t>
            </a:r>
            <a:r>
              <a:rPr lang="en-US" altLang="ja-JP" sz="1400" dirty="0">
                <a:latin typeface="Yu Gothic Medium" panose="020B0500000000000000" pitchFamily="50" charset="-128"/>
                <a:ea typeface="Yu Gothic Medium" panose="020B0500000000000000" pitchFamily="50" charset="-128"/>
              </a:rPr>
              <a:t>』</a:t>
            </a:r>
            <a:r>
              <a:rPr lang="ja-JP" altLang="en-US" sz="1400" dirty="0">
                <a:latin typeface="Yu Gothic Medium" panose="020B0500000000000000" pitchFamily="50" charset="-128"/>
                <a:ea typeface="Yu Gothic Medium" panose="020B0500000000000000" pitchFamily="50" charset="-128"/>
              </a:rPr>
              <a:t>を行わなければいけません。</a:t>
            </a:r>
            <a:endParaRPr lang="en-US" altLang="ja-JP" sz="1400" dirty="0">
              <a:latin typeface="Yu Gothic Medium" panose="020B0500000000000000" pitchFamily="50" charset="-128"/>
              <a:ea typeface="Yu Gothic Medium" panose="020B0500000000000000" pitchFamily="50" charset="-128"/>
            </a:endParaRPr>
          </a:p>
          <a:p>
            <a:pPr>
              <a:spcBef>
                <a:spcPts val="0"/>
              </a:spcBef>
            </a:pPr>
            <a:endParaRPr lang="ja-JP" altLang="en-US" sz="1400" dirty="0">
              <a:latin typeface="Yu Gothic Medium" panose="020B0500000000000000" pitchFamily="50" charset="-128"/>
              <a:ea typeface="Yu Gothic Medium" panose="020B0500000000000000" pitchFamily="50" charset="-128"/>
            </a:endParaRPr>
          </a:p>
        </p:txBody>
      </p:sp>
      <p:sp>
        <p:nvSpPr>
          <p:cNvPr id="11" name="Title 2">
            <a:extLst>
              <a:ext uri="{FF2B5EF4-FFF2-40B4-BE49-F238E27FC236}">
                <a16:creationId xmlns:a16="http://schemas.microsoft.com/office/drawing/2014/main" id="{1E311517-8A3D-4CD4-9D52-94995248D703}"/>
              </a:ext>
            </a:extLst>
          </p:cNvPr>
          <p:cNvSpPr>
            <a:spLocks noGrp="1"/>
          </p:cNvSpPr>
          <p:nvPr>
            <p:ph type="title"/>
          </p:nvPr>
        </p:nvSpPr>
        <p:spPr>
          <a:xfrm>
            <a:off x="1619672" y="41285"/>
            <a:ext cx="7524328" cy="505413"/>
          </a:xfrm>
        </p:spPr>
        <p:txBody>
          <a:bodyPr/>
          <a:lstStyle/>
          <a:p>
            <a:r>
              <a:rPr lang="ja-JP" altLang="en-US" sz="1800" dirty="0">
                <a:latin typeface="游ゴシック" panose="020B0400000000000000" pitchFamily="50" charset="-128"/>
                <a:ea typeface="游ゴシック" panose="020B0400000000000000" pitchFamily="50" charset="-128"/>
              </a:rPr>
              <a:t>就労のための在留資格変更許可申請書類作成について</a:t>
            </a:r>
            <a:endParaRPr lang="ko-KR" altLang="en-US" sz="1800" dirty="0">
              <a:latin typeface="游ゴシック" panose="020B0400000000000000" pitchFamily="50" charset="-128"/>
            </a:endParaRPr>
          </a:p>
        </p:txBody>
      </p:sp>
      <p:sp>
        <p:nvSpPr>
          <p:cNvPr id="5" name="Google Shape;1928;p18">
            <a:extLst>
              <a:ext uri="{FF2B5EF4-FFF2-40B4-BE49-F238E27FC236}">
                <a16:creationId xmlns:a16="http://schemas.microsoft.com/office/drawing/2014/main" id="{5276FD33-3134-401F-8980-9A5602ACB4A4}"/>
              </a:ext>
            </a:extLst>
          </p:cNvPr>
          <p:cNvSpPr txBox="1">
            <a:spLocks/>
          </p:cNvSpPr>
          <p:nvPr/>
        </p:nvSpPr>
        <p:spPr>
          <a:xfrm>
            <a:off x="1518359" y="1052111"/>
            <a:ext cx="3044037" cy="17456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1pPr>
            <a:lvl2pPr marL="914400" marR="0" lvl="1"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2pPr>
            <a:lvl3pPr marL="1371600" marR="0" lvl="2"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3pPr>
            <a:lvl4pPr marL="1828800" marR="0" lvl="3"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4pPr>
            <a:lvl5pPr marL="2286000" marR="0" lvl="4"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5pPr>
            <a:lvl6pPr marL="2743200" marR="0" lvl="5"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6pPr>
            <a:lvl7pPr marL="3200400" marR="0" lvl="6"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7pPr>
            <a:lvl8pPr marL="3657600" marR="0" lvl="7"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8pPr>
            <a:lvl9pPr marL="4114800" marR="0" lvl="8"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9pPr>
          </a:lstStyle>
          <a:p>
            <a:pPr marL="76200" indent="0" algn="just">
              <a:spcBef>
                <a:spcPts val="0"/>
              </a:spcBef>
              <a:spcAft>
                <a:spcPts val="600"/>
              </a:spcAft>
              <a:buFont typeface="Merriweather"/>
              <a:buNone/>
            </a:pPr>
            <a:r>
              <a:rPr lang="ja-JP" altLang="en-US" sz="1200" b="1" dirty="0">
                <a:solidFill>
                  <a:schemeClr val="accent1"/>
                </a:solidFill>
                <a:latin typeface="游ゴシック" panose="020B0400000000000000" pitchFamily="50" charset="-128"/>
                <a:ea typeface="游ゴシック" panose="020B0400000000000000" pitchFamily="50" charset="-128"/>
              </a:rPr>
              <a:t>▶申請者（留学生）が準備する書類</a:t>
            </a:r>
            <a:endParaRPr lang="en-US" altLang="ja-JP" sz="1200" b="1" dirty="0">
              <a:solidFill>
                <a:schemeClr val="accent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・在留資格変更許可申請書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・在留資格変更許可申請理由書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・卒業・終了証明書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・パスポートおよび在留カード</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endParaRPr lang="en-US" altLang="ja-JP" sz="1200" b="1" dirty="0">
              <a:solidFill>
                <a:schemeClr val="accent1"/>
              </a:solidFill>
              <a:latin typeface="游ゴシック" panose="020B0400000000000000" pitchFamily="50" charset="-128"/>
              <a:ea typeface="游ゴシック" panose="020B0400000000000000" pitchFamily="50" charset="-128"/>
            </a:endParaRPr>
          </a:p>
        </p:txBody>
      </p:sp>
      <p:sp>
        <p:nvSpPr>
          <p:cNvPr id="7" name="Google Shape;1928;p18">
            <a:extLst>
              <a:ext uri="{FF2B5EF4-FFF2-40B4-BE49-F238E27FC236}">
                <a16:creationId xmlns:a16="http://schemas.microsoft.com/office/drawing/2014/main" id="{168A02BA-FC94-4415-95BB-03ECB42B6CCF}"/>
              </a:ext>
            </a:extLst>
          </p:cNvPr>
          <p:cNvSpPr txBox="1">
            <a:spLocks/>
          </p:cNvSpPr>
          <p:nvPr/>
        </p:nvSpPr>
        <p:spPr>
          <a:xfrm>
            <a:off x="4427984" y="1052111"/>
            <a:ext cx="4805082" cy="2645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1pPr>
            <a:lvl2pPr marL="914400" marR="0" lvl="1"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2pPr>
            <a:lvl3pPr marL="1371600" marR="0" lvl="2" indent="-381000" algn="l" rtl="0">
              <a:lnSpc>
                <a:spcPct val="100000"/>
              </a:lnSpc>
              <a:spcBef>
                <a:spcPts val="0"/>
              </a:spcBef>
              <a:spcAft>
                <a:spcPts val="0"/>
              </a:spcAft>
              <a:buClr>
                <a:schemeClr val="accent1"/>
              </a:buClr>
              <a:buSzPts val="2400"/>
              <a:buFont typeface="Merriweather"/>
              <a:buChar char="■"/>
              <a:defRPr sz="2400" b="0" i="0" u="none" strike="noStrike" cap="none">
                <a:solidFill>
                  <a:schemeClr val="dk1"/>
                </a:solidFill>
                <a:latin typeface="Merriweather"/>
                <a:ea typeface="Merriweather"/>
                <a:cs typeface="Merriweather"/>
                <a:sym typeface="Merriweather"/>
              </a:defRPr>
            </a:lvl3pPr>
            <a:lvl4pPr marL="1828800" marR="0" lvl="3"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4pPr>
            <a:lvl5pPr marL="2286000" marR="0" lvl="4"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5pPr>
            <a:lvl6pPr marL="2743200" marR="0" lvl="5"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6pPr>
            <a:lvl7pPr marL="3200400" marR="0" lvl="6"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7pPr>
            <a:lvl8pPr marL="3657600" marR="0" lvl="7"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8pPr>
            <a:lvl9pPr marL="4114800" marR="0" lvl="8" indent="-381000" algn="l" rtl="0">
              <a:lnSpc>
                <a:spcPct val="100000"/>
              </a:lnSpc>
              <a:spcBef>
                <a:spcPts val="0"/>
              </a:spcBef>
              <a:spcAft>
                <a:spcPts val="0"/>
              </a:spcAft>
              <a:buClr>
                <a:schemeClr val="dk1"/>
              </a:buClr>
              <a:buSzPts val="2400"/>
              <a:buFont typeface="Merriweather"/>
              <a:buChar char="■"/>
              <a:defRPr sz="2400" b="0" i="0" u="none" strike="noStrike" cap="none">
                <a:solidFill>
                  <a:schemeClr val="dk1"/>
                </a:solidFill>
                <a:latin typeface="Merriweather"/>
                <a:ea typeface="Merriweather"/>
                <a:cs typeface="Merriweather"/>
                <a:sym typeface="Merriweather"/>
              </a:defRPr>
            </a:lvl9pPr>
          </a:lstStyle>
          <a:p>
            <a:pPr marL="76200" indent="0" algn="just">
              <a:spcBef>
                <a:spcPts val="0"/>
              </a:spcBef>
              <a:spcAft>
                <a:spcPts val="600"/>
              </a:spcAft>
              <a:buFont typeface="Merriweather"/>
              <a:buNone/>
            </a:pPr>
            <a:r>
              <a:rPr lang="ja-JP" altLang="en-US" sz="1200" b="1" dirty="0">
                <a:solidFill>
                  <a:schemeClr val="accent1"/>
                </a:solidFill>
                <a:latin typeface="游ゴシック" panose="020B0400000000000000" pitchFamily="50" charset="-128"/>
                <a:ea typeface="游ゴシック" panose="020B0400000000000000" pitchFamily="50" charset="-128"/>
              </a:rPr>
              <a:t>▶雇用する企業が準備する書類</a:t>
            </a:r>
            <a:endParaRPr lang="en-US" altLang="ja-JP" sz="1200" b="1" dirty="0">
              <a:solidFill>
                <a:schemeClr val="accent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・在留資格変更許可申請書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・雇用契約書のコピー（雇用条件通知書と労働契約書）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・採用理由書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・前年度の給与所得の源泉徴収票等の法定調書合計表のコピー</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・法人登記事項証明書（履歴事項全部証明書）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・納税証明書</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・会社案内</a:t>
            </a:r>
            <a:endParaRPr lang="en-US" altLang="ja-JP" sz="1200" dirty="0">
              <a:solidFill>
                <a:schemeClr val="tx1"/>
              </a:solidFill>
              <a:latin typeface="游ゴシック" panose="020B0400000000000000" pitchFamily="50" charset="-128"/>
              <a:ea typeface="游ゴシック" panose="020B0400000000000000" pitchFamily="50" charset="-128"/>
            </a:endParaRPr>
          </a:p>
          <a:p>
            <a:pPr marL="76200" indent="0" algn="just">
              <a:spcBef>
                <a:spcPts val="0"/>
              </a:spcBef>
              <a:spcAft>
                <a:spcPts val="600"/>
              </a:spcAft>
              <a:buFont typeface="Merriweather"/>
              <a:buNone/>
            </a:pPr>
            <a:r>
              <a:rPr lang="ja-JP" altLang="en-US" sz="1200" dirty="0">
                <a:solidFill>
                  <a:schemeClr val="tx1"/>
                </a:solidFill>
                <a:latin typeface="游ゴシック" panose="020B0400000000000000" pitchFamily="50" charset="-128"/>
                <a:ea typeface="游ゴシック" panose="020B0400000000000000" pitchFamily="50" charset="-128"/>
              </a:rPr>
              <a:t>　・決算報告書のコピー</a:t>
            </a:r>
            <a:endParaRPr lang="en-US" altLang="ja-JP" sz="1200" dirty="0">
              <a:solidFill>
                <a:schemeClr val="tx1"/>
              </a:solidFill>
              <a:latin typeface="游ゴシック" panose="020B0400000000000000" pitchFamily="50" charset="-128"/>
              <a:ea typeface="游ゴシック" panose="020B0400000000000000" pitchFamily="50" charset="-128"/>
            </a:endParaRPr>
          </a:p>
        </p:txBody>
      </p:sp>
      <p:sp>
        <p:nvSpPr>
          <p:cNvPr id="8" name="コンテンツ プレースホルダー 2">
            <a:extLst>
              <a:ext uri="{FF2B5EF4-FFF2-40B4-BE49-F238E27FC236}">
                <a16:creationId xmlns:a16="http://schemas.microsoft.com/office/drawing/2014/main" id="{DCE5F5F9-C9E8-4F60-BFF7-940BE15EF305}"/>
              </a:ext>
            </a:extLst>
          </p:cNvPr>
          <p:cNvSpPr txBox="1">
            <a:spLocks/>
          </p:cNvSpPr>
          <p:nvPr/>
        </p:nvSpPr>
        <p:spPr>
          <a:xfrm>
            <a:off x="1907704" y="3697515"/>
            <a:ext cx="7416824" cy="1235218"/>
          </a:xfrm>
          <a:prstGeom prst="rect">
            <a:avLst/>
          </a:prstGeom>
        </p:spPr>
        <p:txBody>
          <a:bodyPr anchor="ct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400" b="1" dirty="0">
                <a:solidFill>
                  <a:srgbClr val="E62949"/>
                </a:solidFill>
                <a:latin typeface="Yu Gothic Medium" panose="020B0500000000000000" pitchFamily="50" charset="-128"/>
                <a:ea typeface="Yu Gothic Medium" panose="020B0500000000000000" pitchFamily="50" charset="-128"/>
              </a:rPr>
              <a:t>申請から在留資格の変更が許可されるまでに</a:t>
            </a:r>
            <a:r>
              <a:rPr kumimoji="1" lang="en-US" altLang="ja-JP" sz="1400" b="1" dirty="0">
                <a:solidFill>
                  <a:srgbClr val="E62949"/>
                </a:solidFill>
                <a:latin typeface="Yu Gothic Medium" panose="020B0500000000000000" pitchFamily="50" charset="-128"/>
                <a:ea typeface="Yu Gothic Medium" panose="020B0500000000000000" pitchFamily="50" charset="-128"/>
              </a:rPr>
              <a:t>1</a:t>
            </a:r>
            <a:r>
              <a:rPr kumimoji="1" lang="ja-JP" altLang="en-US" sz="1400" b="1" dirty="0">
                <a:solidFill>
                  <a:srgbClr val="E62949"/>
                </a:solidFill>
                <a:latin typeface="Yu Gothic Medium" panose="020B0500000000000000" pitchFamily="50" charset="-128"/>
                <a:ea typeface="Yu Gothic Medium" panose="020B0500000000000000" pitchFamily="50" charset="-128"/>
              </a:rPr>
              <a:t>か月～</a:t>
            </a:r>
            <a:r>
              <a:rPr kumimoji="1" lang="en-US" altLang="ja-JP" sz="1400" b="1" dirty="0">
                <a:solidFill>
                  <a:srgbClr val="E62949"/>
                </a:solidFill>
                <a:latin typeface="Yu Gothic Medium" panose="020B0500000000000000" pitchFamily="50" charset="-128"/>
                <a:ea typeface="Yu Gothic Medium" panose="020B0500000000000000" pitchFamily="50" charset="-128"/>
              </a:rPr>
              <a:t>3</a:t>
            </a:r>
            <a:r>
              <a:rPr kumimoji="1" lang="ja-JP" altLang="en-US" sz="1400" b="1" dirty="0">
                <a:solidFill>
                  <a:srgbClr val="E62949"/>
                </a:solidFill>
                <a:latin typeface="Yu Gothic Medium" panose="020B0500000000000000" pitchFamily="50" charset="-128"/>
                <a:ea typeface="Yu Gothic Medium" panose="020B0500000000000000" pitchFamily="50" charset="-128"/>
              </a:rPr>
              <a:t>か月かかります。</a:t>
            </a:r>
            <a:endParaRPr kumimoji="1" lang="en-US" altLang="ja-JP" sz="1400" b="1" dirty="0">
              <a:solidFill>
                <a:srgbClr val="E62949"/>
              </a:solidFill>
              <a:latin typeface="Yu Gothic Medium" panose="020B0500000000000000" pitchFamily="50" charset="-128"/>
              <a:ea typeface="Yu Gothic Medium" panose="020B0500000000000000" pitchFamily="50" charset="-128"/>
            </a:endParaRPr>
          </a:p>
          <a:p>
            <a:r>
              <a:rPr kumimoji="1" lang="en-US" altLang="ja-JP" sz="1400" dirty="0">
                <a:solidFill>
                  <a:schemeClr val="tx1"/>
                </a:solidFill>
                <a:latin typeface="Yu Gothic Medium" panose="020B0500000000000000" pitchFamily="50" charset="-128"/>
                <a:ea typeface="Yu Gothic Medium" panose="020B0500000000000000" pitchFamily="50" charset="-128"/>
              </a:rPr>
              <a:t>4</a:t>
            </a:r>
            <a:r>
              <a:rPr kumimoji="1" lang="ja-JP" altLang="en-US" sz="1400" dirty="0">
                <a:solidFill>
                  <a:schemeClr val="tx1"/>
                </a:solidFill>
                <a:latin typeface="Yu Gothic Medium" panose="020B0500000000000000" pitchFamily="50" charset="-128"/>
                <a:ea typeface="Yu Gothic Medium" panose="020B0500000000000000" pitchFamily="50" charset="-128"/>
              </a:rPr>
              <a:t>月入社の場合は、前年</a:t>
            </a:r>
            <a:r>
              <a:rPr kumimoji="1" lang="en-US" altLang="ja-JP" sz="1400" dirty="0">
                <a:solidFill>
                  <a:schemeClr val="tx1"/>
                </a:solidFill>
                <a:latin typeface="Yu Gothic Medium" panose="020B0500000000000000" pitchFamily="50" charset="-128"/>
                <a:ea typeface="Yu Gothic Medium" panose="020B0500000000000000" pitchFamily="50" charset="-128"/>
              </a:rPr>
              <a:t>12</a:t>
            </a:r>
            <a:r>
              <a:rPr kumimoji="1" lang="ja-JP" altLang="en-US" sz="1400" dirty="0">
                <a:solidFill>
                  <a:schemeClr val="tx1"/>
                </a:solidFill>
                <a:latin typeface="Yu Gothic Medium" panose="020B0500000000000000" pitchFamily="50" charset="-128"/>
                <a:ea typeface="Yu Gothic Medium" panose="020B0500000000000000" pitchFamily="50" charset="-128"/>
              </a:rPr>
              <a:t>月～</a:t>
            </a:r>
            <a:r>
              <a:rPr kumimoji="1" lang="en-US" altLang="ja-JP" sz="1400" dirty="0">
                <a:solidFill>
                  <a:schemeClr val="tx1"/>
                </a:solidFill>
                <a:latin typeface="Yu Gothic Medium" panose="020B0500000000000000" pitchFamily="50" charset="-128"/>
                <a:ea typeface="Yu Gothic Medium" panose="020B0500000000000000" pitchFamily="50" charset="-128"/>
              </a:rPr>
              <a:t>1</a:t>
            </a:r>
            <a:r>
              <a:rPr kumimoji="1" lang="ja-JP" altLang="en-US" sz="1400" dirty="0">
                <a:solidFill>
                  <a:schemeClr val="tx1"/>
                </a:solidFill>
                <a:latin typeface="Yu Gothic Medium" panose="020B0500000000000000" pitchFamily="50" charset="-128"/>
                <a:ea typeface="Yu Gothic Medium" panose="020B0500000000000000" pitchFamily="50" charset="-128"/>
              </a:rPr>
              <a:t>月の間に書類が提出できるように準備をしましょう。</a:t>
            </a:r>
            <a:endParaRPr kumimoji="1" lang="en-US" altLang="ja-JP" sz="1400" dirty="0">
              <a:solidFill>
                <a:schemeClr val="tx1"/>
              </a:solidFill>
              <a:latin typeface="Yu Gothic Medium" panose="020B0500000000000000" pitchFamily="50" charset="-128"/>
              <a:ea typeface="Yu Gothic Medium" panose="020B0500000000000000" pitchFamily="50" charset="-128"/>
            </a:endParaRPr>
          </a:p>
          <a:p>
            <a:r>
              <a:rPr kumimoji="1" lang="ja-JP" altLang="en-US" sz="1400" dirty="0">
                <a:solidFill>
                  <a:schemeClr val="tx1"/>
                </a:solidFill>
                <a:latin typeface="Yu Gothic Medium" panose="020B0500000000000000" pitchFamily="50" charset="-128"/>
                <a:ea typeface="Yu Gothic Medium" panose="020B0500000000000000" pitchFamily="50" charset="-128"/>
              </a:rPr>
              <a:t>企業が準備する書類もあります。</a:t>
            </a:r>
            <a:endParaRPr kumimoji="1" lang="en-US" altLang="ja-JP" sz="1400" dirty="0">
              <a:solidFill>
                <a:schemeClr val="tx1"/>
              </a:solidFill>
              <a:latin typeface="Yu Gothic Medium" panose="020B0500000000000000" pitchFamily="50" charset="-128"/>
              <a:ea typeface="Yu Gothic Medium" panose="020B0500000000000000" pitchFamily="50" charset="-128"/>
            </a:endParaRPr>
          </a:p>
          <a:p>
            <a:r>
              <a:rPr kumimoji="1" lang="ja-JP" altLang="en-US" sz="1400" dirty="0">
                <a:solidFill>
                  <a:schemeClr val="tx1"/>
                </a:solidFill>
                <a:latin typeface="Yu Gothic Medium" panose="020B0500000000000000" pitchFamily="50" charset="-128"/>
                <a:ea typeface="Yu Gothic Medium" panose="020B0500000000000000" pitchFamily="50" charset="-128"/>
              </a:rPr>
              <a:t>早めに企業に書類作成依頼をしましょう。</a:t>
            </a:r>
            <a:endParaRPr kumimoji="1" lang="en-US" altLang="ja-JP" sz="1400" dirty="0">
              <a:solidFill>
                <a:schemeClr val="tx1"/>
              </a:solidFill>
              <a:latin typeface="Yu Gothic Medium" panose="020B0500000000000000" pitchFamily="50" charset="-128"/>
              <a:ea typeface="Yu Gothic Medium" panose="020B0500000000000000" pitchFamily="50" charset="-128"/>
            </a:endParaRPr>
          </a:p>
        </p:txBody>
      </p:sp>
    </p:spTree>
    <p:extLst>
      <p:ext uri="{BB962C8B-B14F-4D97-AF65-F5344CB8AC3E}">
        <p14:creationId xmlns:p14="http://schemas.microsoft.com/office/powerpoint/2010/main" val="3447410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1200329"/>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質疑応答</a:t>
            </a:r>
            <a:endPar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a:p>
            <a:pPr algn="ctr"/>
            <a:r>
              <a:rPr lang="en-US" altLang="ja-JP"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Q&amp;A</a:t>
            </a:r>
          </a:p>
        </p:txBody>
      </p:sp>
    </p:spTree>
    <p:extLst>
      <p:ext uri="{BB962C8B-B14F-4D97-AF65-F5344CB8AC3E}">
        <p14:creationId xmlns:p14="http://schemas.microsoft.com/office/powerpoint/2010/main" val="393366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sz="2400" dirty="0"/>
              <a:t>関西留学生国際交流支援連絡会について</a:t>
            </a:r>
            <a:endParaRPr lang="ko-KR" altLang="en-US" sz="2400" dirty="0"/>
          </a:p>
        </p:txBody>
      </p:sp>
      <p:sp>
        <p:nvSpPr>
          <p:cNvPr id="2" name="Content Placeholder 1"/>
          <p:cNvSpPr>
            <a:spLocks noGrp="1"/>
          </p:cNvSpPr>
          <p:nvPr>
            <p:ph idx="1"/>
          </p:nvPr>
        </p:nvSpPr>
        <p:spPr>
          <a:xfrm>
            <a:off x="1990056" y="813707"/>
            <a:ext cx="6912768" cy="460648"/>
          </a:xfrm>
        </p:spPr>
        <p:txBody>
          <a:bodyPr/>
          <a:lstStyle/>
          <a:p>
            <a:pPr lvl="0"/>
            <a:r>
              <a:rPr lang="ja-JP" altLang="en-US" b="1" dirty="0">
                <a:solidFill>
                  <a:srgbClr val="E62949"/>
                </a:solidFill>
              </a:rPr>
              <a:t>関西の優良企業が留学生の就職活動を支援しています！</a:t>
            </a:r>
            <a:endParaRPr lang="en-US" b="1" dirty="0">
              <a:solidFill>
                <a:srgbClr val="E62949"/>
              </a:solidFill>
            </a:endParaRPr>
          </a:p>
        </p:txBody>
      </p:sp>
      <p:sp>
        <p:nvSpPr>
          <p:cNvPr id="5" name="Content Placeholder 4"/>
          <p:cNvSpPr>
            <a:spLocks noGrp="1"/>
          </p:cNvSpPr>
          <p:nvPr>
            <p:ph idx="10"/>
          </p:nvPr>
        </p:nvSpPr>
        <p:spPr>
          <a:xfrm>
            <a:off x="1830006" y="1419622"/>
            <a:ext cx="7067128" cy="3600400"/>
          </a:xfrm>
        </p:spPr>
        <p:txBody>
          <a:bodyPr/>
          <a:lstStyle/>
          <a:p>
            <a:pPr defTabSz="0">
              <a:spcBef>
                <a:spcPts val="0"/>
              </a:spcBef>
            </a:pPr>
            <a:r>
              <a:rPr lang="ja-JP" altLang="en-US" dirty="0">
                <a:latin typeface="游ゴシック" panose="020B0400000000000000" pitchFamily="50" charset="-128"/>
                <a:ea typeface="游ゴシック" panose="020B0400000000000000" pitchFamily="50" charset="-128"/>
              </a:rPr>
              <a:t>関西留学生国際交流支援連絡会（</a:t>
            </a:r>
            <a:r>
              <a:rPr lang="en-US" altLang="ja-JP" dirty="0">
                <a:latin typeface="游ゴシック" panose="020B0400000000000000" pitchFamily="50" charset="-128"/>
                <a:ea typeface="游ゴシック" panose="020B0400000000000000" pitchFamily="50" charset="-128"/>
              </a:rPr>
              <a:t>K-FIS</a:t>
            </a:r>
            <a:r>
              <a:rPr lang="ja-JP" altLang="en-US" dirty="0">
                <a:latin typeface="游ゴシック" panose="020B0400000000000000" pitchFamily="50" charset="-128"/>
                <a:ea typeface="游ゴシック" panose="020B0400000000000000" pitchFamily="50" charset="-128"/>
              </a:rPr>
              <a:t>）は、関西での就職を目指す留学生を、</a:t>
            </a:r>
            <a:endParaRPr lang="en-US" altLang="ja-JP" dirty="0">
              <a:latin typeface="游ゴシック" panose="020B0400000000000000" pitchFamily="50" charset="-128"/>
              <a:ea typeface="游ゴシック" panose="020B0400000000000000" pitchFamily="50" charset="-128"/>
            </a:endParaRPr>
          </a:p>
          <a:p>
            <a:pPr defTabSz="0">
              <a:spcBef>
                <a:spcPts val="0"/>
              </a:spcBef>
            </a:pPr>
            <a:r>
              <a:rPr lang="ja-JP" altLang="en-US" dirty="0">
                <a:latin typeface="游ゴシック" panose="020B0400000000000000" pitchFamily="50" charset="-128"/>
                <a:ea typeface="游ゴシック" panose="020B0400000000000000" pitchFamily="50" charset="-128"/>
              </a:rPr>
              <a:t>関西の優良企業が支援しています。</a:t>
            </a:r>
            <a:endParaRPr lang="en-US" altLang="ja-JP" dirty="0">
              <a:latin typeface="游ゴシック" panose="020B0400000000000000" pitchFamily="50" charset="-128"/>
              <a:ea typeface="游ゴシック" panose="020B0400000000000000" pitchFamily="50" charset="-128"/>
            </a:endParaRPr>
          </a:p>
          <a:p>
            <a:pPr defTabSz="0">
              <a:spcBef>
                <a:spcPts val="1200"/>
              </a:spcBef>
            </a:pPr>
            <a:r>
              <a:rPr lang="ja-JP" altLang="en-US" dirty="0">
                <a:latin typeface="游ゴシック" panose="020B0400000000000000" pitchFamily="50" charset="-128"/>
                <a:ea typeface="游ゴシック" panose="020B0400000000000000" pitchFamily="50" charset="-128"/>
              </a:rPr>
              <a:t>　　  会員企業　</a:t>
            </a:r>
            <a:r>
              <a:rPr lang="en-US" altLang="ja-JP" b="1" dirty="0">
                <a:latin typeface="游ゴシック" panose="020B0400000000000000" pitchFamily="50" charset="-128"/>
                <a:ea typeface="游ゴシック" panose="020B0400000000000000" pitchFamily="50" charset="-128"/>
              </a:rPr>
              <a:t>54</a:t>
            </a:r>
            <a:r>
              <a:rPr lang="ja-JP" altLang="en-US" b="1" dirty="0">
                <a:latin typeface="游ゴシック" panose="020B0400000000000000" pitchFamily="50" charset="-128"/>
                <a:ea typeface="游ゴシック" panose="020B0400000000000000" pitchFamily="50" charset="-128"/>
              </a:rPr>
              <a:t>社</a:t>
            </a:r>
            <a:r>
              <a:rPr lang="ja-JP" altLang="en-US" dirty="0">
                <a:latin typeface="游ゴシック" panose="020B0400000000000000" pitchFamily="50" charset="-128"/>
                <a:ea typeface="游ゴシック" panose="020B0400000000000000" pitchFamily="50" charset="-128"/>
              </a:rPr>
              <a:t>　　　　登録留学生約</a:t>
            </a:r>
            <a:r>
              <a:rPr lang="en-US" altLang="ja-JP" b="1" dirty="0">
                <a:latin typeface="游ゴシック" panose="020B0400000000000000" pitchFamily="50" charset="-128"/>
                <a:ea typeface="游ゴシック" panose="020B0400000000000000" pitchFamily="50" charset="-128"/>
              </a:rPr>
              <a:t>1,300</a:t>
            </a:r>
            <a:r>
              <a:rPr lang="ja-JP" altLang="en-US" b="1" dirty="0">
                <a:latin typeface="游ゴシック" panose="020B0400000000000000" pitchFamily="50" charset="-128"/>
                <a:ea typeface="游ゴシック" panose="020B0400000000000000" pitchFamily="50" charset="-128"/>
              </a:rPr>
              <a:t>名</a:t>
            </a:r>
            <a:endParaRPr lang="en-US" altLang="ja-JP" b="1" dirty="0">
              <a:latin typeface="游ゴシック" panose="020B0400000000000000" pitchFamily="50" charset="-128"/>
              <a:ea typeface="游ゴシック" panose="020B0400000000000000" pitchFamily="50" charset="-128"/>
            </a:endParaRPr>
          </a:p>
          <a:p>
            <a:pPr defTabSz="0">
              <a:spcBef>
                <a:spcPts val="0"/>
              </a:spcBef>
            </a:pPr>
            <a:endParaRPr lang="en-US" altLang="ko-KR" dirty="0">
              <a:latin typeface="游ゴシック" panose="020B0400000000000000" pitchFamily="50" charset="-128"/>
              <a:ea typeface="游ゴシック" panose="020B0400000000000000" pitchFamily="50" charset="-128"/>
            </a:endParaRPr>
          </a:p>
          <a:p>
            <a:pPr defTabSz="0">
              <a:spcBef>
                <a:spcPts val="0"/>
              </a:spcBef>
            </a:pP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主な活動</a:t>
            </a:r>
            <a:r>
              <a:rPr lang="en-US" altLang="ja-JP" dirty="0">
                <a:latin typeface="游ゴシック" panose="020B0400000000000000" pitchFamily="50" charset="-128"/>
                <a:ea typeface="游ゴシック" panose="020B0400000000000000" pitchFamily="50" charset="-128"/>
              </a:rPr>
              <a:t>】</a:t>
            </a:r>
          </a:p>
          <a:p>
            <a:pPr defTabSz="0">
              <a:spcBef>
                <a:spcPts val="600"/>
              </a:spcBef>
            </a:pPr>
            <a:r>
              <a:rPr lang="ja-JP" altLang="en-US" dirty="0">
                <a:latin typeface="游ゴシック" panose="020B0400000000000000" pitchFamily="50" charset="-128"/>
                <a:ea typeface="游ゴシック" panose="020B0400000000000000" pitchFamily="50" charset="-128"/>
              </a:rPr>
              <a:t>●留学生向け求人情報発信</a:t>
            </a:r>
            <a:endParaRPr lang="en-US" altLang="ja-JP" dirty="0">
              <a:latin typeface="游ゴシック" panose="020B0400000000000000" pitchFamily="50" charset="-128"/>
              <a:ea typeface="游ゴシック" panose="020B0400000000000000" pitchFamily="50" charset="-128"/>
            </a:endParaRPr>
          </a:p>
          <a:p>
            <a:pPr defTabSz="0">
              <a:spcBef>
                <a:spcPts val="0"/>
              </a:spcBef>
            </a:pPr>
            <a:r>
              <a:rPr lang="ja-JP" altLang="en-US" dirty="0">
                <a:latin typeface="游ゴシック" panose="020B0400000000000000" pitchFamily="50" charset="-128"/>
                <a:ea typeface="游ゴシック" panose="020B0400000000000000" pitchFamily="50" charset="-128"/>
              </a:rPr>
              <a:t>正社員、インターンシップ、アルバイトの求人情報をホームページと</a:t>
            </a:r>
            <a:r>
              <a:rPr lang="en-US" altLang="ja-JP" dirty="0">
                <a:latin typeface="游ゴシック" panose="020B0400000000000000" pitchFamily="50" charset="-128"/>
                <a:ea typeface="游ゴシック" panose="020B0400000000000000" pitchFamily="50" charset="-128"/>
              </a:rPr>
              <a:t>Facebook</a:t>
            </a:r>
            <a:r>
              <a:rPr lang="ja-JP" altLang="en-US" dirty="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a:p>
            <a:pPr defTabSz="0">
              <a:spcBef>
                <a:spcPts val="0"/>
              </a:spcBef>
            </a:pPr>
            <a:r>
              <a:rPr lang="ja-JP" altLang="en-US" dirty="0">
                <a:latin typeface="游ゴシック" panose="020B0400000000000000" pitchFamily="50" charset="-128"/>
                <a:ea typeface="游ゴシック" panose="020B0400000000000000" pitchFamily="50" charset="-128"/>
              </a:rPr>
              <a:t>登録者向けメルマガで発信しています！</a:t>
            </a:r>
            <a:endParaRPr lang="en-US" altLang="ja-JP" dirty="0">
              <a:latin typeface="游ゴシック" panose="020B0400000000000000" pitchFamily="50" charset="-128"/>
              <a:ea typeface="游ゴシック" panose="020B0400000000000000" pitchFamily="50" charset="-128"/>
            </a:endParaRPr>
          </a:p>
          <a:p>
            <a:pPr defTabSz="0">
              <a:spcBef>
                <a:spcPts val="1200"/>
              </a:spcBef>
            </a:pPr>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関西留学生合同企業説明会</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の開催（年</a:t>
            </a:r>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回）</a:t>
            </a:r>
            <a:endParaRPr lang="en-US" altLang="ja-JP" dirty="0">
              <a:latin typeface="游ゴシック" panose="020B0400000000000000" pitchFamily="50" charset="-128"/>
              <a:ea typeface="游ゴシック" panose="020B0400000000000000" pitchFamily="50" charset="-128"/>
            </a:endParaRPr>
          </a:p>
          <a:p>
            <a:pPr defTabSz="0">
              <a:spcBef>
                <a:spcPts val="0"/>
              </a:spcBef>
            </a:pPr>
            <a:r>
              <a:rPr lang="ja-JP" altLang="en-US" dirty="0">
                <a:latin typeface="游ゴシック" panose="020B0400000000000000" pitchFamily="50" charset="-128"/>
                <a:ea typeface="游ゴシック" panose="020B0400000000000000" pitchFamily="50" charset="-128"/>
              </a:rPr>
              <a:t>　企業約</a:t>
            </a:r>
            <a:r>
              <a:rPr lang="en-US" altLang="ja-JP" dirty="0">
                <a:latin typeface="游ゴシック" panose="020B0400000000000000" pitchFamily="50" charset="-128"/>
                <a:ea typeface="游ゴシック" panose="020B0400000000000000" pitchFamily="50" charset="-128"/>
              </a:rPr>
              <a:t>30</a:t>
            </a:r>
            <a:r>
              <a:rPr lang="ja-JP" altLang="en-US" dirty="0">
                <a:latin typeface="游ゴシック" panose="020B0400000000000000" pitchFamily="50" charset="-128"/>
                <a:ea typeface="游ゴシック" panose="020B0400000000000000" pitchFamily="50" charset="-128"/>
              </a:rPr>
              <a:t>社、留学生約</a:t>
            </a:r>
            <a:r>
              <a:rPr lang="en-US" altLang="ja-JP" dirty="0">
                <a:latin typeface="游ゴシック" panose="020B0400000000000000" pitchFamily="50" charset="-128"/>
                <a:ea typeface="游ゴシック" panose="020B0400000000000000" pitchFamily="50" charset="-128"/>
              </a:rPr>
              <a:t>400</a:t>
            </a:r>
            <a:r>
              <a:rPr lang="ja-JP" altLang="en-US" dirty="0">
                <a:latin typeface="游ゴシック" panose="020B0400000000000000" pitchFamily="50" charset="-128"/>
                <a:ea typeface="游ゴシック" panose="020B0400000000000000" pitchFamily="50" charset="-128"/>
              </a:rPr>
              <a:t>名が参加する合同企業説明会です。</a:t>
            </a:r>
            <a:endParaRPr lang="en-US" altLang="ja-JP" dirty="0">
              <a:latin typeface="游ゴシック" panose="020B0400000000000000" pitchFamily="50" charset="-128"/>
              <a:ea typeface="游ゴシック" panose="020B0400000000000000" pitchFamily="50" charset="-128"/>
            </a:endParaRPr>
          </a:p>
          <a:p>
            <a:pPr defTabSz="0">
              <a:spcBef>
                <a:spcPts val="0"/>
              </a:spcBef>
            </a:pPr>
            <a:r>
              <a:rPr lang="ja-JP" altLang="en-US" dirty="0">
                <a:latin typeface="游ゴシック" panose="020B0400000000000000" pitchFamily="50" charset="-128"/>
                <a:ea typeface="游ゴシック" panose="020B0400000000000000" pitchFamily="50" charset="-128"/>
              </a:rPr>
              <a:t>　年間</a:t>
            </a:r>
            <a:r>
              <a:rPr lang="en-US" altLang="ja-JP" dirty="0">
                <a:latin typeface="游ゴシック" panose="020B0400000000000000" pitchFamily="50" charset="-128"/>
                <a:ea typeface="游ゴシック" panose="020B0400000000000000" pitchFamily="50" charset="-128"/>
              </a:rPr>
              <a:t>50</a:t>
            </a:r>
            <a:r>
              <a:rPr lang="ja-JP" altLang="en-US"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60</a:t>
            </a:r>
            <a:r>
              <a:rPr lang="ja-JP" altLang="en-US" dirty="0">
                <a:latin typeface="游ゴシック" panose="020B0400000000000000" pitchFamily="50" charset="-128"/>
                <a:ea typeface="游ゴシック" panose="020B0400000000000000" pitchFamily="50" charset="-128"/>
              </a:rPr>
              <a:t>名の留学生が内定を得ています！</a:t>
            </a:r>
            <a:endParaRPr lang="en-US" altLang="ja-JP" dirty="0">
              <a:latin typeface="游ゴシック" panose="020B0400000000000000" pitchFamily="50" charset="-128"/>
              <a:ea typeface="游ゴシック" panose="020B0400000000000000" pitchFamily="50" charset="-128"/>
            </a:endParaRPr>
          </a:p>
          <a:p>
            <a:pPr defTabSz="0">
              <a:spcBef>
                <a:spcPts val="1200"/>
              </a:spcBef>
            </a:pPr>
            <a:r>
              <a:rPr lang="ja-JP" altLang="en-US" dirty="0">
                <a:latin typeface="游ゴシック" panose="020B0400000000000000" pitchFamily="50" charset="-128"/>
                <a:ea typeface="游ゴシック" panose="020B0400000000000000" pitchFamily="50" charset="-128"/>
              </a:rPr>
              <a:t>●就活セミナーの開催</a:t>
            </a:r>
            <a:endParaRPr lang="en-US" altLang="ja-JP" dirty="0">
              <a:latin typeface="游ゴシック" panose="020B0400000000000000" pitchFamily="50" charset="-128"/>
              <a:ea typeface="游ゴシック" panose="020B0400000000000000" pitchFamily="50" charset="-128"/>
            </a:endParaRPr>
          </a:p>
          <a:p>
            <a:pPr defTabSz="0">
              <a:spcBef>
                <a:spcPts val="1200"/>
              </a:spcBef>
            </a:pPr>
            <a:r>
              <a:rPr lang="ja-JP" altLang="en-US" dirty="0">
                <a:latin typeface="游ゴシック" panose="020B0400000000000000" pitchFamily="50" charset="-128"/>
                <a:ea typeface="游ゴシック" panose="020B0400000000000000" pitchFamily="50" charset="-128"/>
              </a:rPr>
              <a:t>●学生部会の運営</a:t>
            </a:r>
            <a:endParaRPr lang="en-US" altLang="ja-JP" dirty="0">
              <a:latin typeface="游ゴシック" panose="020B0400000000000000" pitchFamily="50" charset="-128"/>
              <a:ea typeface="游ゴシック" panose="020B0400000000000000" pitchFamily="50" charset="-128"/>
            </a:endParaRPr>
          </a:p>
        </p:txBody>
      </p:sp>
      <p:pic>
        <p:nvPicPr>
          <p:cNvPr id="6" name="グラフィックス 5" descr="都市">
            <a:extLst>
              <a:ext uri="{FF2B5EF4-FFF2-40B4-BE49-F238E27FC236}">
                <a16:creationId xmlns:a16="http://schemas.microsoft.com/office/drawing/2014/main" id="{2AFB8514-82FB-435F-B055-F9F6E06993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67744" y="1923678"/>
            <a:ext cx="402884" cy="402884"/>
          </a:xfrm>
          <a:prstGeom prst="rect">
            <a:avLst/>
          </a:prstGeom>
        </p:spPr>
      </p:pic>
      <p:pic>
        <p:nvPicPr>
          <p:cNvPr id="7" name="グラフィックス 6" descr="グループ">
            <a:extLst>
              <a:ext uri="{FF2B5EF4-FFF2-40B4-BE49-F238E27FC236}">
                <a16:creationId xmlns:a16="http://schemas.microsoft.com/office/drawing/2014/main" id="{2D3FA78D-0D1B-4BF9-B61F-4A041584DC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1960" y="1923678"/>
            <a:ext cx="402884" cy="402884"/>
          </a:xfrm>
          <a:prstGeom prst="rect">
            <a:avLst/>
          </a:prstGeom>
        </p:spPr>
      </p:pic>
    </p:spTree>
    <p:extLst>
      <p:ext uri="{BB962C8B-B14F-4D97-AF65-F5344CB8AC3E}">
        <p14:creationId xmlns:p14="http://schemas.microsoft.com/office/powerpoint/2010/main" val="97910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646331"/>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講師の紹介</a:t>
            </a:r>
            <a:endParaRPr lang="en-US" altLang="ko-KR"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3106340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ja-JP" altLang="en-US" sz="2400" dirty="0"/>
              <a:t>講師の紹介</a:t>
            </a:r>
            <a:endParaRPr lang="ko-KR" altLang="en-US" sz="2400" dirty="0"/>
          </a:p>
        </p:txBody>
      </p:sp>
      <p:sp>
        <p:nvSpPr>
          <p:cNvPr id="7" name="コンテンツ プレースホルダー 2">
            <a:extLst>
              <a:ext uri="{FF2B5EF4-FFF2-40B4-BE49-F238E27FC236}">
                <a16:creationId xmlns:a16="http://schemas.microsoft.com/office/drawing/2014/main" id="{6A8E8DA9-A337-4989-9349-2ED634D32278}"/>
              </a:ext>
            </a:extLst>
          </p:cNvPr>
          <p:cNvSpPr txBox="1">
            <a:spLocks/>
          </p:cNvSpPr>
          <p:nvPr/>
        </p:nvSpPr>
        <p:spPr>
          <a:xfrm>
            <a:off x="1714103" y="877377"/>
            <a:ext cx="6288032" cy="2232247"/>
          </a:xfrm>
          <a:prstGeom prst="rect">
            <a:avLst/>
          </a:prstGeom>
        </p:spPr>
        <p:txBody>
          <a:bodyPr anchor="ctr">
            <a:normAutofit/>
          </a:bodyPr>
          <a:lstStyle>
            <a:lvl1pPr marL="0" indent="0" algn="l" defTabSz="914400" rtl="0" eaLnBrk="1" latinLnBrk="1" hangingPunct="1">
              <a:spcBef>
                <a:spcPct val="20000"/>
              </a:spcBef>
              <a:buFont typeface="Arial" pitchFamily="34" charset="0"/>
              <a:buNone/>
              <a:defRPr sz="20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600" dirty="0">
                <a:solidFill>
                  <a:schemeClr val="tx2"/>
                </a:solidFill>
                <a:latin typeface="游ゴシック" panose="020B0400000000000000" pitchFamily="50" charset="-128"/>
                <a:ea typeface="游ゴシック" panose="020B0400000000000000" pitchFamily="50" charset="-128"/>
              </a:rPr>
              <a:t>関西留学生国際交流支援連絡会  事務局長</a:t>
            </a:r>
            <a:endParaRPr lang="en-US" altLang="ja-JP" sz="1600" dirty="0">
              <a:solidFill>
                <a:schemeClr val="tx2"/>
              </a:solidFill>
              <a:latin typeface="游ゴシック" panose="020B0400000000000000" pitchFamily="50" charset="-128"/>
              <a:ea typeface="游ゴシック" panose="020B0400000000000000" pitchFamily="50" charset="-128"/>
            </a:endParaRPr>
          </a:p>
          <a:p>
            <a:r>
              <a:rPr lang="ja-JP" altLang="en-US" sz="2400" b="1" dirty="0">
                <a:solidFill>
                  <a:schemeClr val="tx2"/>
                </a:solidFill>
                <a:latin typeface="游ゴシック" panose="020B0400000000000000" pitchFamily="50" charset="-128"/>
                <a:ea typeface="游ゴシック" panose="020B0400000000000000" pitchFamily="50" charset="-128"/>
              </a:rPr>
              <a:t>村井 広宣　</a:t>
            </a:r>
            <a:r>
              <a:rPr lang="en-US" altLang="ja-JP" sz="2400" b="1" dirty="0" err="1">
                <a:solidFill>
                  <a:schemeClr val="tx2"/>
                </a:solidFill>
                <a:latin typeface="游ゴシック" panose="020B0400000000000000" pitchFamily="50" charset="-128"/>
                <a:ea typeface="游ゴシック" panose="020B0400000000000000" pitchFamily="50" charset="-128"/>
              </a:rPr>
              <a:t>Murai</a:t>
            </a:r>
            <a:r>
              <a:rPr lang="en-US" altLang="ja-JP" sz="2400" b="1" dirty="0">
                <a:solidFill>
                  <a:schemeClr val="tx2"/>
                </a:solidFill>
                <a:latin typeface="游ゴシック" panose="020B0400000000000000" pitchFamily="50" charset="-128"/>
                <a:ea typeface="游ゴシック" panose="020B0400000000000000" pitchFamily="50" charset="-128"/>
              </a:rPr>
              <a:t> Hironobu</a:t>
            </a:r>
          </a:p>
          <a:p>
            <a:endParaRPr lang="en-US" altLang="ja-JP" sz="1400" dirty="0">
              <a:solidFill>
                <a:schemeClr val="tx2"/>
              </a:solidFill>
              <a:latin typeface="游ゴシック" panose="020B0400000000000000" pitchFamily="50" charset="-128"/>
              <a:ea typeface="游ゴシック" panose="020B0400000000000000" pitchFamily="50" charset="-128"/>
            </a:endParaRPr>
          </a:p>
          <a:p>
            <a:r>
              <a:rPr lang="ja-JP" altLang="en-US" sz="1400" dirty="0">
                <a:solidFill>
                  <a:schemeClr val="tx2"/>
                </a:solidFill>
                <a:latin typeface="游ゴシック" panose="020B0400000000000000" pitchFamily="50" charset="-128"/>
                <a:ea typeface="游ゴシック" panose="020B0400000000000000" pitchFamily="50" charset="-128"/>
              </a:rPr>
              <a:t>一般社団法人 大阪活性化事業実行委員会　理事 ／</a:t>
            </a:r>
            <a:r>
              <a:rPr lang="en-US" altLang="ja-JP" sz="1400" dirty="0">
                <a:solidFill>
                  <a:schemeClr val="tx2"/>
                </a:solidFill>
                <a:latin typeface="游ゴシック" panose="020B0400000000000000" pitchFamily="50" charset="-128"/>
                <a:ea typeface="游ゴシック" panose="020B0400000000000000" pitchFamily="50" charset="-128"/>
              </a:rPr>
              <a:t> </a:t>
            </a:r>
            <a:r>
              <a:rPr lang="ja-JP" altLang="en-US" sz="1400" dirty="0">
                <a:solidFill>
                  <a:schemeClr val="tx2"/>
                </a:solidFill>
                <a:latin typeface="游ゴシック" panose="020B0400000000000000" pitchFamily="50" charset="-128"/>
                <a:ea typeface="游ゴシック" panose="020B0400000000000000" pitchFamily="50" charset="-128"/>
              </a:rPr>
              <a:t>事務局長</a:t>
            </a:r>
            <a:endParaRPr lang="en-US" altLang="ja-JP" sz="1400" dirty="0">
              <a:solidFill>
                <a:schemeClr val="tx2"/>
              </a:solidFill>
              <a:latin typeface="游ゴシック" panose="020B0400000000000000" pitchFamily="50" charset="-128"/>
              <a:ea typeface="游ゴシック" panose="020B0400000000000000" pitchFamily="50" charset="-128"/>
            </a:endParaRPr>
          </a:p>
          <a:p>
            <a:r>
              <a:rPr lang="ja-JP" altLang="en-US" sz="1400" dirty="0">
                <a:solidFill>
                  <a:schemeClr val="tx2"/>
                </a:solidFill>
                <a:latin typeface="游ゴシック" panose="020B0400000000000000" pitchFamily="50" charset="-128"/>
                <a:ea typeface="游ゴシック" panose="020B0400000000000000" pitchFamily="50" charset="-128"/>
              </a:rPr>
              <a:t>株式会社プログレスト　代表取締役社長</a:t>
            </a:r>
            <a:endParaRPr lang="en-US" altLang="ja-JP" sz="1400" dirty="0">
              <a:solidFill>
                <a:schemeClr val="tx2"/>
              </a:solidFill>
              <a:latin typeface="游ゴシック" panose="020B0400000000000000" pitchFamily="50" charset="-128"/>
              <a:ea typeface="游ゴシック" panose="020B0400000000000000" pitchFamily="50" charset="-128"/>
            </a:endParaRPr>
          </a:p>
          <a:p>
            <a:r>
              <a:rPr lang="ja-JP" altLang="en-US" sz="1400" dirty="0">
                <a:solidFill>
                  <a:schemeClr val="tx2"/>
                </a:solidFill>
                <a:latin typeface="游ゴシック" panose="020B0400000000000000" pitchFamily="50" charset="-128"/>
                <a:ea typeface="游ゴシック" panose="020B0400000000000000" pitchFamily="50" charset="-128"/>
              </a:rPr>
              <a:t>株式会社ビズライブ　　代表取締役社長</a:t>
            </a:r>
            <a:endParaRPr lang="en-US" altLang="ja-JP" sz="1400" dirty="0">
              <a:solidFill>
                <a:schemeClr val="tx2"/>
              </a:solidFill>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67CCE97D-B149-4882-8E66-D63D9C7CDC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23478"/>
            <a:ext cx="1307465" cy="216024"/>
          </a:xfrm>
          <a:prstGeom prst="rect">
            <a:avLst/>
          </a:prstGeom>
        </p:spPr>
      </p:pic>
      <p:pic>
        <p:nvPicPr>
          <p:cNvPr id="9" name="Picture 2" descr="IMG_0567">
            <a:extLst>
              <a:ext uri="{FF2B5EF4-FFF2-40B4-BE49-F238E27FC236}">
                <a16:creationId xmlns:a16="http://schemas.microsoft.com/office/drawing/2014/main" id="{B786D476-6C80-48B6-946F-C6D4113CA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67" t="470" r="19242" b="42083"/>
          <a:stretch/>
        </p:blipFill>
        <p:spPr bwMode="auto">
          <a:xfrm>
            <a:off x="6869353" y="884466"/>
            <a:ext cx="1859772" cy="220762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2A1EF1C1-9E3B-46B4-B284-5677187328DF}"/>
              </a:ext>
            </a:extLst>
          </p:cNvPr>
          <p:cNvSpPr/>
          <p:nvPr/>
        </p:nvSpPr>
        <p:spPr>
          <a:xfrm>
            <a:off x="2361440" y="3276926"/>
            <a:ext cx="2304256" cy="57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6">
                    <a:lumMod val="75000"/>
                  </a:schemeClr>
                </a:solidFill>
                <a:latin typeface="Yu Gothic Medium" panose="020B0500000000000000" pitchFamily="34" charset="-128"/>
                <a:ea typeface="Yu Gothic Medium" panose="020B0500000000000000" pitchFamily="34" charset="-128"/>
              </a:rPr>
              <a:t>株式会社プログレスト</a:t>
            </a:r>
            <a:endParaRPr kumimoji="1" lang="en-US" altLang="ja-JP" sz="1400" b="1" dirty="0">
              <a:solidFill>
                <a:schemeClr val="accent6">
                  <a:lumMod val="75000"/>
                </a:schemeClr>
              </a:solidFill>
              <a:latin typeface="Yu Gothic Medium" panose="020B0500000000000000" pitchFamily="34" charset="-128"/>
              <a:ea typeface="Yu Gothic Medium" panose="020B0500000000000000" pitchFamily="34" charset="-128"/>
            </a:endParaRPr>
          </a:p>
          <a:p>
            <a:pPr algn="ctr"/>
            <a:r>
              <a:rPr lang="en-US" altLang="ja-JP" sz="1400" dirty="0">
                <a:solidFill>
                  <a:schemeClr val="tx1"/>
                </a:solidFill>
              </a:rPr>
              <a:t>https://progresst.co.jp/</a:t>
            </a:r>
            <a:endParaRPr kumimoji="1" lang="ja-JP" altLang="en-US" sz="1400" b="1" dirty="0">
              <a:solidFill>
                <a:schemeClr val="tx1"/>
              </a:solidFill>
              <a:latin typeface="Yu Gothic Medium" panose="020B0500000000000000" pitchFamily="34" charset="-128"/>
              <a:ea typeface="Yu Gothic Medium" panose="020B0500000000000000" pitchFamily="34" charset="-128"/>
            </a:endParaRPr>
          </a:p>
        </p:txBody>
      </p:sp>
      <p:pic>
        <p:nvPicPr>
          <p:cNvPr id="5" name="図 4">
            <a:extLst>
              <a:ext uri="{FF2B5EF4-FFF2-40B4-BE49-F238E27FC236}">
                <a16:creationId xmlns:a16="http://schemas.microsoft.com/office/drawing/2014/main" id="{B7B6344B-16D6-4238-9D55-195CE6AC82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887" y="4582172"/>
            <a:ext cx="1296144" cy="236005"/>
          </a:xfrm>
          <a:prstGeom prst="rect">
            <a:avLst/>
          </a:prstGeom>
        </p:spPr>
      </p:pic>
      <p:pic>
        <p:nvPicPr>
          <p:cNvPr id="10" name="図 9">
            <a:extLst>
              <a:ext uri="{FF2B5EF4-FFF2-40B4-BE49-F238E27FC236}">
                <a16:creationId xmlns:a16="http://schemas.microsoft.com/office/drawing/2014/main" id="{3376D7AE-16BC-4EB6-B5D1-02EBE88CC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9887" y="3998784"/>
            <a:ext cx="2171358" cy="324038"/>
          </a:xfrm>
          <a:prstGeom prst="rect">
            <a:avLst/>
          </a:prstGeom>
        </p:spPr>
      </p:pic>
      <p:pic>
        <p:nvPicPr>
          <p:cNvPr id="12" name="図 11">
            <a:extLst>
              <a:ext uri="{FF2B5EF4-FFF2-40B4-BE49-F238E27FC236}">
                <a16:creationId xmlns:a16="http://schemas.microsoft.com/office/drawing/2014/main" id="{38BCA2F7-ABA3-4A88-AD97-4C649998B2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694" y="4473520"/>
            <a:ext cx="657002" cy="436375"/>
          </a:xfrm>
          <a:prstGeom prst="rect">
            <a:avLst/>
          </a:prstGeom>
        </p:spPr>
      </p:pic>
      <p:pic>
        <p:nvPicPr>
          <p:cNvPr id="14" name="図 13">
            <a:extLst>
              <a:ext uri="{FF2B5EF4-FFF2-40B4-BE49-F238E27FC236}">
                <a16:creationId xmlns:a16="http://schemas.microsoft.com/office/drawing/2014/main" id="{3533087A-A7E8-4444-96F5-E1CF57B556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49775" y="3246436"/>
            <a:ext cx="642940" cy="642940"/>
          </a:xfrm>
          <a:prstGeom prst="rect">
            <a:avLst/>
          </a:prstGeom>
        </p:spPr>
      </p:pic>
      <p:sp>
        <p:nvSpPr>
          <p:cNvPr id="15" name="正方形/長方形 14">
            <a:extLst>
              <a:ext uri="{FF2B5EF4-FFF2-40B4-BE49-F238E27FC236}">
                <a16:creationId xmlns:a16="http://schemas.microsoft.com/office/drawing/2014/main" id="{7E0EB6AE-E152-49A2-8C1F-BB9E91138A54}"/>
              </a:ext>
            </a:extLst>
          </p:cNvPr>
          <p:cNvSpPr/>
          <p:nvPr/>
        </p:nvSpPr>
        <p:spPr>
          <a:xfrm>
            <a:off x="5220072" y="3291830"/>
            <a:ext cx="2304256" cy="571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accent3">
                    <a:lumMod val="50000"/>
                  </a:schemeClr>
                </a:solidFill>
                <a:latin typeface="Yu Gothic Medium" panose="020B0500000000000000" pitchFamily="34" charset="-128"/>
                <a:ea typeface="Yu Gothic Medium" panose="020B0500000000000000" pitchFamily="34" charset="-128"/>
              </a:rPr>
              <a:t>株式会社ビズライブ</a:t>
            </a:r>
            <a:endParaRPr kumimoji="1" lang="en-US" altLang="ja-JP" sz="1400" b="1" dirty="0">
              <a:solidFill>
                <a:schemeClr val="accent3">
                  <a:lumMod val="50000"/>
                </a:schemeClr>
              </a:solidFill>
              <a:latin typeface="Yu Gothic Medium" panose="020B0500000000000000" pitchFamily="34" charset="-128"/>
              <a:ea typeface="Yu Gothic Medium" panose="020B0500000000000000" pitchFamily="34" charset="-128"/>
            </a:endParaRPr>
          </a:p>
          <a:p>
            <a:pPr algn="ctr"/>
            <a:r>
              <a:rPr lang="en-US" altLang="ja-JP" sz="1400" dirty="0">
                <a:solidFill>
                  <a:schemeClr val="tx1"/>
                </a:solidFill>
              </a:rPr>
              <a:t>https://www.bizlive.co.jp/</a:t>
            </a:r>
            <a:endParaRPr kumimoji="1" lang="ja-JP" altLang="en-US" sz="1400" b="1" dirty="0">
              <a:solidFill>
                <a:schemeClr val="tx1"/>
              </a:solidFill>
              <a:latin typeface="Yu Gothic Medium" panose="020B0500000000000000" pitchFamily="34" charset="-128"/>
              <a:ea typeface="Yu Gothic Medium" panose="020B0500000000000000" pitchFamily="34" charset="-128"/>
            </a:endParaRPr>
          </a:p>
        </p:txBody>
      </p:sp>
      <p:pic>
        <p:nvPicPr>
          <p:cNvPr id="16" name="図 15">
            <a:extLst>
              <a:ext uri="{FF2B5EF4-FFF2-40B4-BE49-F238E27FC236}">
                <a16:creationId xmlns:a16="http://schemas.microsoft.com/office/drawing/2014/main" id="{7B568BCF-C7C4-4A61-9ABB-48E7FFCD26FD}"/>
              </a:ext>
            </a:extLst>
          </p:cNvPr>
          <p:cNvPicPr>
            <a:picLocks noChangeAspect="1"/>
          </p:cNvPicPr>
          <p:nvPr/>
        </p:nvPicPr>
        <p:blipFill>
          <a:blip r:embed="rId8"/>
          <a:stretch>
            <a:fillRect/>
          </a:stretch>
        </p:blipFill>
        <p:spPr>
          <a:xfrm>
            <a:off x="5511242" y="3889376"/>
            <a:ext cx="1721915" cy="576863"/>
          </a:xfrm>
          <a:prstGeom prst="rect">
            <a:avLst/>
          </a:prstGeom>
        </p:spPr>
      </p:pic>
      <p:pic>
        <p:nvPicPr>
          <p:cNvPr id="18" name="図 17">
            <a:extLst>
              <a:ext uri="{FF2B5EF4-FFF2-40B4-BE49-F238E27FC236}">
                <a16:creationId xmlns:a16="http://schemas.microsoft.com/office/drawing/2014/main" id="{EAFCAD41-0983-43D6-AE79-34879D02307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3667" y="3257257"/>
            <a:ext cx="642940" cy="642940"/>
          </a:xfrm>
          <a:prstGeom prst="rect">
            <a:avLst/>
          </a:prstGeom>
        </p:spPr>
      </p:pic>
    </p:spTree>
    <p:extLst>
      <p:ext uri="{BB962C8B-B14F-4D97-AF65-F5344CB8AC3E}">
        <p14:creationId xmlns:p14="http://schemas.microsoft.com/office/powerpoint/2010/main" val="1771024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DD281-A030-4C14-AF06-A8056117C0F0}"/>
              </a:ext>
            </a:extLst>
          </p:cNvPr>
          <p:cNvSpPr txBox="1">
            <a:spLocks noChangeArrowheads="1"/>
          </p:cNvSpPr>
          <p:nvPr/>
        </p:nvSpPr>
        <p:spPr bwMode="auto">
          <a:xfrm>
            <a:off x="-5283" y="1131590"/>
            <a:ext cx="9144000" cy="646331"/>
          </a:xfrm>
          <a:prstGeom prst="rect">
            <a:avLst/>
          </a:prstGeom>
          <a:noFill/>
          <a:ln w="9525">
            <a:noFill/>
            <a:miter lim="800000"/>
            <a:headEnd/>
            <a:tailEnd/>
          </a:ln>
        </p:spPr>
        <p:txBody>
          <a:bodyPr wrap="square">
            <a:spAutoFit/>
          </a:bodyPr>
          <a:lstStyle/>
          <a:p>
            <a:pPr algn="ctr"/>
            <a:r>
              <a:rPr lang="ja-JP" altLang="en-US"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rPr>
              <a:t>大阪・関西の就労環境</a:t>
            </a:r>
            <a:endParaRPr lang="en-US" altLang="ko-KR" sz="3600" b="1" dirty="0">
              <a:solidFill>
                <a:schemeClr val="tx1">
                  <a:lumMod val="75000"/>
                  <a:lumOff val="25000"/>
                </a:schemeClr>
              </a:solidFill>
              <a:latin typeface="游ゴシック" panose="020B0400000000000000" pitchFamily="50" charset="-128"/>
              <a:ea typeface="游ゴシック" panose="020B0400000000000000" pitchFamily="50" charset="-128"/>
              <a:cs typeface="Arial" pitchFamily="34" charset="0"/>
            </a:endParaRPr>
          </a:p>
        </p:txBody>
      </p:sp>
    </p:spTree>
    <p:extLst>
      <p:ext uri="{BB962C8B-B14F-4D97-AF65-F5344CB8AC3E}">
        <p14:creationId xmlns:p14="http://schemas.microsoft.com/office/powerpoint/2010/main" val="412897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089926F-40F0-45CC-9615-DBFD641B0B40}"/>
              </a:ext>
            </a:extLst>
          </p:cNvPr>
          <p:cNvPicPr>
            <a:picLocks noChangeAspect="1"/>
          </p:cNvPicPr>
          <p:nvPr/>
        </p:nvPicPr>
        <p:blipFill>
          <a:blip r:embed="rId2"/>
          <a:stretch>
            <a:fillRect/>
          </a:stretch>
        </p:blipFill>
        <p:spPr>
          <a:xfrm>
            <a:off x="1691680" y="1656016"/>
            <a:ext cx="6362700" cy="3448050"/>
          </a:xfrm>
          <a:prstGeom prst="rect">
            <a:avLst/>
          </a:prstGeom>
        </p:spPr>
      </p:pic>
      <p:sp>
        <p:nvSpPr>
          <p:cNvPr id="6" name="Content Placeholder 4">
            <a:extLst>
              <a:ext uri="{FF2B5EF4-FFF2-40B4-BE49-F238E27FC236}">
                <a16:creationId xmlns:a16="http://schemas.microsoft.com/office/drawing/2014/main" id="{06A208B9-95C5-410D-9B80-056C941E72D8}"/>
              </a:ext>
            </a:extLst>
          </p:cNvPr>
          <p:cNvSpPr txBox="1">
            <a:spLocks/>
          </p:cNvSpPr>
          <p:nvPr/>
        </p:nvSpPr>
        <p:spPr>
          <a:xfrm>
            <a:off x="1331640" y="771550"/>
            <a:ext cx="7704855" cy="792087"/>
          </a:xfrm>
          <a:prstGeom prst="rect">
            <a:avLst/>
          </a:prstGeom>
        </p:spPr>
        <p:txBody>
          <a:bodyPr lIns="396000" anchor="t"/>
          <a:lstStyle>
            <a:lvl1pPr marL="0" indent="0" algn="l" defTabSz="914400" rtl="0" eaLnBrk="1" latinLnBrk="1" hangingPunct="1">
              <a:spcBef>
                <a:spcPct val="20000"/>
              </a:spcBef>
              <a:buFont typeface="Arial" pitchFamily="34" charset="0"/>
              <a:buNone/>
              <a:defRPr sz="1400" kern="1200">
                <a:solidFill>
                  <a:schemeClr val="tx1">
                    <a:lumMod val="75000"/>
                    <a:lumOff val="25000"/>
                  </a:schemeClr>
                </a:solidFill>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defTabSz="0">
              <a:spcBef>
                <a:spcPts val="0"/>
              </a:spcBef>
            </a:pPr>
            <a:r>
              <a:rPr lang="ja-JP" altLang="en-US" dirty="0">
                <a:latin typeface="游ゴシック" panose="020B0400000000000000" pitchFamily="50" charset="-128"/>
                <a:ea typeface="游ゴシック" panose="020B0400000000000000" pitchFamily="50" charset="-128"/>
              </a:rPr>
              <a:t>平成</a:t>
            </a:r>
            <a:r>
              <a:rPr lang="en-US" altLang="ja-JP" dirty="0">
                <a:latin typeface="游ゴシック" panose="020B0400000000000000" pitchFamily="50" charset="-128"/>
                <a:ea typeface="游ゴシック" panose="020B0400000000000000" pitchFamily="50" charset="-128"/>
              </a:rPr>
              <a:t>30</a:t>
            </a:r>
            <a:r>
              <a:rPr lang="ja-JP" altLang="en-US" dirty="0">
                <a:latin typeface="游ゴシック" panose="020B0400000000000000" pitchFamily="50" charset="-128"/>
                <a:ea typeface="游ゴシック" panose="020B0400000000000000" pitchFamily="50" charset="-128"/>
              </a:rPr>
              <a:t>年６月</a:t>
            </a:r>
            <a:r>
              <a:rPr lang="en-US" altLang="ja-JP" dirty="0">
                <a:latin typeface="游ゴシック" panose="020B0400000000000000" pitchFamily="50" charset="-128"/>
                <a:ea typeface="游ゴシック" panose="020B0400000000000000" pitchFamily="50" charset="-128"/>
              </a:rPr>
              <a:t>30</a:t>
            </a:r>
            <a:r>
              <a:rPr lang="ja-JP" altLang="en-US" dirty="0">
                <a:latin typeface="游ゴシック" panose="020B0400000000000000" pitchFamily="50" charset="-128"/>
                <a:ea typeface="游ゴシック" panose="020B0400000000000000" pitchFamily="50" charset="-128"/>
              </a:rPr>
              <a:t>日現在の大阪府内の在留外国人数は、</a:t>
            </a:r>
            <a:r>
              <a:rPr lang="en-US" altLang="ja-JP" dirty="0">
                <a:latin typeface="游ゴシック" panose="020B0400000000000000" pitchFamily="50" charset="-128"/>
                <a:ea typeface="游ゴシック" panose="020B0400000000000000" pitchFamily="50" charset="-128"/>
              </a:rPr>
              <a:t>233,713</a:t>
            </a:r>
            <a:r>
              <a:rPr lang="ja-JP" altLang="en-US" dirty="0">
                <a:latin typeface="游ゴシック" panose="020B0400000000000000" pitchFamily="50" charset="-128"/>
                <a:ea typeface="游ゴシック" panose="020B0400000000000000" pitchFamily="50" charset="-128"/>
              </a:rPr>
              <a:t>人であり、府の人口の　　約</a:t>
            </a:r>
            <a:r>
              <a:rPr lang="en-US" altLang="ja-JP" dirty="0">
                <a:latin typeface="游ゴシック" panose="020B0400000000000000" pitchFamily="50" charset="-128"/>
                <a:ea typeface="游ゴシック" panose="020B0400000000000000" pitchFamily="50" charset="-128"/>
              </a:rPr>
              <a:t>2.6</a:t>
            </a:r>
            <a:r>
              <a:rPr lang="ja-JP" altLang="en-US" dirty="0">
                <a:latin typeface="游ゴシック" panose="020B0400000000000000" pitchFamily="50" charset="-128"/>
                <a:ea typeface="游ゴシック" panose="020B0400000000000000" pitchFamily="50" charset="-128"/>
              </a:rPr>
              <a:t>％に当たる。</a:t>
            </a:r>
            <a:endParaRPr lang="en-US" altLang="ja-JP" dirty="0">
              <a:latin typeface="游ゴシック" panose="020B0400000000000000" pitchFamily="50" charset="-128"/>
              <a:ea typeface="游ゴシック" panose="020B0400000000000000" pitchFamily="50" charset="-128"/>
            </a:endParaRPr>
          </a:p>
          <a:p>
            <a:pPr algn="just" defTabSz="0">
              <a:spcBef>
                <a:spcPts val="0"/>
              </a:spcBef>
            </a:pPr>
            <a:r>
              <a:rPr lang="ja-JP" altLang="en-US" dirty="0">
                <a:latin typeface="游ゴシック" panose="020B0400000000000000" pitchFamily="50" charset="-128"/>
                <a:ea typeface="游ゴシック" panose="020B0400000000000000" pitchFamily="50" charset="-128"/>
              </a:rPr>
              <a:t>（大阪府人口</a:t>
            </a:r>
            <a:r>
              <a:rPr lang="en-US" altLang="ja-JP" dirty="0">
                <a:latin typeface="游ゴシック" panose="020B0400000000000000" pitchFamily="50" charset="-128"/>
                <a:ea typeface="游ゴシック" panose="020B0400000000000000" pitchFamily="50" charset="-128"/>
              </a:rPr>
              <a:t>:8,826,196</a:t>
            </a:r>
            <a:r>
              <a:rPr lang="ja-JP" altLang="en-US" dirty="0">
                <a:latin typeface="游ゴシック" panose="020B0400000000000000" pitchFamily="50" charset="-128"/>
                <a:ea typeface="游ゴシック" panose="020B0400000000000000" pitchFamily="50" charset="-128"/>
              </a:rPr>
              <a:t>人「大阪府毎月推計人口」（平成</a:t>
            </a:r>
            <a:r>
              <a:rPr lang="en-US" altLang="ja-JP" dirty="0">
                <a:latin typeface="游ゴシック" panose="020B0400000000000000" pitchFamily="50" charset="-128"/>
                <a:ea typeface="游ゴシック" panose="020B0400000000000000" pitchFamily="50" charset="-128"/>
              </a:rPr>
              <a:t>30</a:t>
            </a:r>
            <a:r>
              <a:rPr lang="ja-JP" altLang="en-US" dirty="0">
                <a:latin typeface="游ゴシック" panose="020B0400000000000000" pitchFamily="50" charset="-128"/>
                <a:ea typeface="游ゴシック" panose="020B0400000000000000" pitchFamily="50" charset="-128"/>
              </a:rPr>
              <a:t>年</a:t>
            </a:r>
            <a:r>
              <a:rPr lang="en-US" altLang="ja-JP" dirty="0">
                <a:latin typeface="游ゴシック" panose="020B0400000000000000" pitchFamily="50" charset="-128"/>
                <a:ea typeface="游ゴシック" panose="020B0400000000000000" pitchFamily="50" charset="-128"/>
              </a:rPr>
              <a:t>6</a:t>
            </a:r>
            <a:r>
              <a:rPr lang="ja-JP" altLang="en-US" dirty="0">
                <a:latin typeface="游ゴシック" panose="020B0400000000000000" pitchFamily="50" charset="-128"/>
                <a:ea typeface="游ゴシック" panose="020B0400000000000000" pitchFamily="50" charset="-128"/>
              </a:rPr>
              <a:t>月</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日現在）による）。</a:t>
            </a:r>
            <a:endParaRPr lang="en-US" altLang="ja-JP" dirty="0">
              <a:latin typeface="游ゴシック" panose="020B0400000000000000" pitchFamily="50" charset="-128"/>
              <a:ea typeface="游ゴシック" panose="020B0400000000000000" pitchFamily="50" charset="-128"/>
            </a:endParaRPr>
          </a:p>
        </p:txBody>
      </p:sp>
      <p:sp>
        <p:nvSpPr>
          <p:cNvPr id="7" name="Title 2">
            <a:extLst>
              <a:ext uri="{FF2B5EF4-FFF2-40B4-BE49-F238E27FC236}">
                <a16:creationId xmlns:a16="http://schemas.microsoft.com/office/drawing/2014/main" id="{A99550E0-420B-4226-816B-4BF234858BA5}"/>
              </a:ext>
            </a:extLst>
          </p:cNvPr>
          <p:cNvSpPr>
            <a:spLocks noGrp="1"/>
          </p:cNvSpPr>
          <p:nvPr>
            <p:ph type="title"/>
          </p:nvPr>
        </p:nvSpPr>
        <p:spPr>
          <a:xfrm>
            <a:off x="1619672" y="0"/>
            <a:ext cx="7524328" cy="884466"/>
          </a:xfrm>
        </p:spPr>
        <p:txBody>
          <a:bodyPr/>
          <a:lstStyle/>
          <a:p>
            <a:r>
              <a:rPr lang="ja-JP" altLang="en-US" sz="2400" dirty="0">
                <a:latin typeface="游ゴシック" panose="020B0400000000000000" pitchFamily="50" charset="-128"/>
                <a:ea typeface="游ゴシック" panose="020B0400000000000000" pitchFamily="50" charset="-128"/>
              </a:rPr>
              <a:t>大阪の留学生数</a:t>
            </a:r>
            <a:endParaRPr lang="ko-KR" altLang="en-US" sz="2400" dirty="0">
              <a:latin typeface="游ゴシック" panose="020B0400000000000000" pitchFamily="50" charset="-128"/>
            </a:endParaRPr>
          </a:p>
        </p:txBody>
      </p:sp>
      <p:sp>
        <p:nvSpPr>
          <p:cNvPr id="8" name="吹き出し: 角を丸めた四角形 7">
            <a:extLst>
              <a:ext uri="{FF2B5EF4-FFF2-40B4-BE49-F238E27FC236}">
                <a16:creationId xmlns:a16="http://schemas.microsoft.com/office/drawing/2014/main" id="{9A8A19A9-B974-4B7B-834A-0BD994FF8FBE}"/>
              </a:ext>
            </a:extLst>
          </p:cNvPr>
          <p:cNvSpPr/>
          <p:nvPr/>
        </p:nvSpPr>
        <p:spPr>
          <a:xfrm>
            <a:off x="7812360" y="1656016"/>
            <a:ext cx="1224135" cy="504056"/>
          </a:xfrm>
          <a:prstGeom prst="wedgeRoundRectCallout">
            <a:avLst>
              <a:gd name="adj1" fmla="val -49022"/>
              <a:gd name="adj2" fmla="val 6882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E62949"/>
                </a:solidFill>
                <a:latin typeface="游ゴシック" panose="020B0400000000000000" pitchFamily="50" charset="-128"/>
                <a:ea typeface="游ゴシック" panose="020B0400000000000000" pitchFamily="50" charset="-128"/>
              </a:rPr>
              <a:t>約</a:t>
            </a:r>
            <a:r>
              <a:rPr kumimoji="1" lang="en-US" altLang="ja-JP" sz="1400" b="1" dirty="0">
                <a:solidFill>
                  <a:srgbClr val="E62949"/>
                </a:solidFill>
                <a:latin typeface="游ゴシック" panose="020B0400000000000000" pitchFamily="50" charset="-128"/>
                <a:ea typeface="游ゴシック" panose="020B0400000000000000" pitchFamily="50" charset="-128"/>
              </a:rPr>
              <a:t>23.4</a:t>
            </a:r>
            <a:r>
              <a:rPr kumimoji="1" lang="ja-JP" altLang="en-US" sz="1400" b="1" dirty="0">
                <a:solidFill>
                  <a:srgbClr val="E62949"/>
                </a:solidFill>
                <a:latin typeface="游ゴシック" panose="020B0400000000000000" pitchFamily="50" charset="-128"/>
                <a:ea typeface="游ゴシック" panose="020B0400000000000000" pitchFamily="50" charset="-128"/>
              </a:rPr>
              <a:t>万人</a:t>
            </a:r>
          </a:p>
        </p:txBody>
      </p:sp>
    </p:spTree>
    <p:extLst>
      <p:ext uri="{BB962C8B-B14F-4D97-AF65-F5344CB8AC3E}">
        <p14:creationId xmlns:p14="http://schemas.microsoft.com/office/powerpoint/2010/main" val="2739962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TotalTime>
  <Words>4063</Words>
  <Application>Microsoft Office PowerPoint</Application>
  <PresentationFormat>画面に合わせる (16:9)</PresentationFormat>
  <Paragraphs>360</Paragraphs>
  <Slides>41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41</vt:i4>
      </vt:variant>
    </vt:vector>
  </HeadingPairs>
  <TitlesOfParts>
    <vt:vector size="50" baseType="lpstr">
      <vt:lpstr>맑은 고딕</vt:lpstr>
      <vt:lpstr>Merriweather</vt:lpstr>
      <vt:lpstr>Yu Gothic Medium</vt:lpstr>
      <vt:lpstr>游ゴシック</vt:lpstr>
      <vt:lpstr>游ゴシック Light</vt:lpstr>
      <vt:lpstr>Arial</vt:lpstr>
      <vt:lpstr>Calibri</vt:lpstr>
      <vt:lpstr>Office Theme</vt:lpstr>
      <vt:lpstr>Custom Design</vt:lpstr>
      <vt:lpstr>PowerPoint プレゼンテーション</vt:lpstr>
      <vt:lpstr> 本日のプログラム</vt:lpstr>
      <vt:lpstr>PowerPoint プレゼンテーション</vt:lpstr>
      <vt:lpstr>PowerPoint プレゼンテーション</vt:lpstr>
      <vt:lpstr>関西留学生国際交流支援連絡会について</vt:lpstr>
      <vt:lpstr>PowerPoint プレゼンテーション</vt:lpstr>
      <vt:lpstr>講師の紹介</vt:lpstr>
      <vt:lpstr>PowerPoint プレゼンテーション</vt:lpstr>
      <vt:lpstr>大阪の留学生数</vt:lpstr>
      <vt:lpstr>大阪府の外国人留学生の就職状況</vt:lpstr>
      <vt:lpstr>関西の就労環境</vt:lpstr>
      <vt:lpstr>なぜ関西で働くのか</vt:lpstr>
      <vt:lpstr>PowerPoint プレゼンテーション</vt:lpstr>
      <vt:lpstr>在留資格とは</vt:lpstr>
      <vt:lpstr>就労に関わる在留資格　①技術・人文知識・国際業務</vt:lpstr>
      <vt:lpstr>PowerPoint プレゼンテーション</vt:lpstr>
      <vt:lpstr>就労に関わる在留資格　②特定活動（46号）</vt:lpstr>
      <vt:lpstr>PowerPoint プレゼンテーション</vt:lpstr>
      <vt:lpstr>PowerPoint プレゼンテーション</vt:lpstr>
      <vt:lpstr>就労に関わる在留資格　③特定技能</vt:lpstr>
      <vt:lpstr>PowerPoint プレゼンテーション</vt:lpstr>
      <vt:lpstr>就労に関わる在留資格　まとめ</vt:lpstr>
      <vt:lpstr>PowerPoint プレゼンテーション</vt:lpstr>
      <vt:lpstr>卒業後も日本で就活をするためには在留資格の変更が必要です！</vt:lpstr>
      <vt:lpstr>『特定活動』へ変更申請をすることが出来る人</vt:lpstr>
      <vt:lpstr>『留学』から『特定活動9』への在留資格変更許可申請に必要な書類</vt:lpstr>
      <vt:lpstr>『留学』から『特定活動9』への在留資格変更許可申請に必要な書類</vt:lpstr>
      <vt:lpstr>『留学』から『特定活動9』への在留資格変更許可申請に必要な書類</vt:lpstr>
      <vt:lpstr>『留学』から『特定活動9』への在留資格変更許可申請に必要な書類</vt:lpstr>
      <vt:lpstr>『継続就職活動を行っていることを明らかにする資料』とは？</vt:lpstr>
      <vt:lpstr>書類の他に審査される内容</vt:lpstr>
      <vt:lpstr>在留資格『特定活動9』の在留期限</vt:lpstr>
      <vt:lpstr>在留資格『特定活動9』の間アルバイトはできるの？</vt:lpstr>
      <vt:lpstr>PowerPoint プレゼンテーション</vt:lpstr>
      <vt:lpstr>既卒者の就活方法</vt:lpstr>
      <vt:lpstr>既卒者の就活方法</vt:lpstr>
      <vt:lpstr>PowerPoint プレゼンテーション</vt:lpstr>
      <vt:lpstr>就職するまでのプロセス</vt:lpstr>
      <vt:lpstr>『特定活動』期間中に就職が決まったらすること</vt:lpstr>
      <vt:lpstr>就労のための在留資格変更許可申請書類作成について</vt:lpstr>
      <vt:lpstr>PowerPoint プレゼンテーション</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user05</cp:lastModifiedBy>
  <cp:revision>82</cp:revision>
  <cp:lastPrinted>2020-02-28T01:34:05Z</cp:lastPrinted>
  <dcterms:created xsi:type="dcterms:W3CDTF">2014-04-01T16:27:38Z</dcterms:created>
  <dcterms:modified xsi:type="dcterms:W3CDTF">2020-02-28T01:53:48Z</dcterms:modified>
</cp:coreProperties>
</file>